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87" r:id="rId3"/>
    <p:sldId id="265" r:id="rId4"/>
    <p:sldId id="279" r:id="rId5"/>
    <p:sldId id="275" r:id="rId6"/>
    <p:sldId id="276" r:id="rId7"/>
    <p:sldId id="285" r:id="rId8"/>
    <p:sldId id="283" r:id="rId9"/>
    <p:sldId id="286" r:id="rId10"/>
    <p:sldId id="257" r:id="rId11"/>
    <p:sldId id="258" r:id="rId12"/>
    <p:sldId id="284" r:id="rId13"/>
    <p:sldId id="260" r:id="rId14"/>
    <p:sldId id="259" r:id="rId15"/>
    <p:sldId id="261" r:id="rId16"/>
    <p:sldId id="263" r:id="rId17"/>
    <p:sldId id="266" r:id="rId18"/>
    <p:sldId id="267" r:id="rId19"/>
    <p:sldId id="268" r:id="rId20"/>
    <p:sldId id="269" r:id="rId21"/>
    <p:sldId id="270" r:id="rId22"/>
    <p:sldId id="271" r:id="rId23"/>
    <p:sldId id="272" r:id="rId24"/>
    <p:sldId id="278" r:id="rId25"/>
    <p:sldId id="280" r:id="rId26"/>
    <p:sldId id="288" r:id="rId27"/>
    <p:sldId id="289" r:id="rId28"/>
    <p:sldId id="262" r:id="rId29"/>
    <p:sldId id="281" r:id="rId30"/>
    <p:sldId id="282" r:id="rId31"/>
    <p:sldId id="277"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B9B9"/>
    <a:srgbClr val="000000"/>
    <a:srgbClr val="B75E68"/>
    <a:srgbClr val="FFC7C4"/>
    <a:srgbClr val="F78C91"/>
    <a:srgbClr val="F880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snapToGrid="0" snapToObjects="1">
      <p:cViewPr varScale="1">
        <p:scale>
          <a:sx n="107" d="100"/>
          <a:sy n="107" d="100"/>
        </p:scale>
        <p:origin x="7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3A4E1-D8BF-0246-B40A-42952039705B}" type="datetimeFigureOut">
              <a:rPr lang="de-DE" smtClean="0"/>
              <a:t>12.09.18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6BCD3-7C81-0C4C-A75E-DC2E6CAD1590}" type="slidenum">
              <a:rPr lang="de-DE" smtClean="0"/>
              <a:t>‹Nr.›</a:t>
            </a:fld>
            <a:endParaRPr lang="de-DE"/>
          </a:p>
        </p:txBody>
      </p:sp>
    </p:spTree>
    <p:extLst>
      <p:ext uri="{BB962C8B-B14F-4D97-AF65-F5344CB8AC3E}">
        <p14:creationId xmlns:p14="http://schemas.microsoft.com/office/powerpoint/2010/main" val="571593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16BCD3-7C81-0C4C-A75E-DC2E6CAD1590}" type="slidenum">
              <a:rPr lang="de-DE" smtClean="0"/>
              <a:t>28</a:t>
            </a:fld>
            <a:endParaRPr lang="de-DE"/>
          </a:p>
        </p:txBody>
      </p:sp>
    </p:spTree>
    <p:extLst>
      <p:ext uri="{BB962C8B-B14F-4D97-AF65-F5344CB8AC3E}">
        <p14:creationId xmlns:p14="http://schemas.microsoft.com/office/powerpoint/2010/main" val="1819658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Mastertitelformat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16296CB5-5E2C-FC43-8333-6C3218219624}" type="datetimeFigureOut">
              <a:rPr lang="de-DE" smtClean="0"/>
              <a:t>12.09.18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D0219B2-B911-5F43-9CAC-2E229BF1D968}" type="slidenum">
              <a:rPr lang="de-DE" smtClean="0"/>
              <a:t>‹Nr.›</a:t>
            </a:fld>
            <a:endParaRPr lang="de-DE"/>
          </a:p>
        </p:txBody>
      </p:sp>
    </p:spTree>
    <p:extLst>
      <p:ext uri="{BB962C8B-B14F-4D97-AF65-F5344CB8AC3E}">
        <p14:creationId xmlns:p14="http://schemas.microsoft.com/office/powerpoint/2010/main" val="1201083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Platzhalter für vertikalen Text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6296CB5-5E2C-FC43-8333-6C3218219624}" type="datetimeFigureOut">
              <a:rPr lang="de-DE" smtClean="0"/>
              <a:t>12.09.18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D0219B2-B911-5F43-9CAC-2E229BF1D968}" type="slidenum">
              <a:rPr lang="de-DE" smtClean="0"/>
              <a:t>‹Nr.›</a:t>
            </a:fld>
            <a:endParaRPr lang="de-DE"/>
          </a:p>
        </p:txBody>
      </p:sp>
    </p:spTree>
    <p:extLst>
      <p:ext uri="{BB962C8B-B14F-4D97-AF65-F5344CB8AC3E}">
        <p14:creationId xmlns:p14="http://schemas.microsoft.com/office/powerpoint/2010/main" val="620397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Mastertitelformat bearbeiten</a:t>
            </a:r>
            <a:endParaRPr lang="de-DE"/>
          </a:p>
        </p:txBody>
      </p:sp>
      <p:sp>
        <p:nvSpPr>
          <p:cNvPr id="3" name="Platzhalter für vertikalen Text 2"/>
          <p:cNvSpPr>
            <a:spLocks noGrp="1"/>
          </p:cNvSpPr>
          <p:nvPr>
            <p:ph type="body" orient="vert" idx="1"/>
          </p:nvPr>
        </p:nvSpPr>
        <p:spPr>
          <a:xfrm>
            <a:off x="838200" y="365125"/>
            <a:ext cx="7734300" cy="5811838"/>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6296CB5-5E2C-FC43-8333-6C3218219624}" type="datetimeFigureOut">
              <a:rPr lang="de-DE" smtClean="0"/>
              <a:t>12.09.18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D0219B2-B911-5F43-9CAC-2E229BF1D968}" type="slidenum">
              <a:rPr lang="de-DE" smtClean="0"/>
              <a:t>‹Nr.›</a:t>
            </a:fld>
            <a:endParaRPr lang="de-DE"/>
          </a:p>
        </p:txBody>
      </p:sp>
    </p:spTree>
    <p:extLst>
      <p:ext uri="{BB962C8B-B14F-4D97-AF65-F5344CB8AC3E}">
        <p14:creationId xmlns:p14="http://schemas.microsoft.com/office/powerpoint/2010/main" val="981676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6296CB5-5E2C-FC43-8333-6C3218219624}" type="datetimeFigureOut">
              <a:rPr lang="de-DE" smtClean="0"/>
              <a:t>12.09.18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D0219B2-B911-5F43-9CAC-2E229BF1D968}" type="slidenum">
              <a:rPr lang="de-DE" smtClean="0"/>
              <a:t>‹Nr.›</a:t>
            </a:fld>
            <a:endParaRPr lang="de-DE"/>
          </a:p>
        </p:txBody>
      </p:sp>
    </p:spTree>
    <p:extLst>
      <p:ext uri="{BB962C8B-B14F-4D97-AF65-F5344CB8AC3E}">
        <p14:creationId xmlns:p14="http://schemas.microsoft.com/office/powerpoint/2010/main" val="26627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Mastertitelformat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16296CB5-5E2C-FC43-8333-6C3218219624}" type="datetimeFigureOut">
              <a:rPr lang="de-DE" smtClean="0"/>
              <a:t>12.09.18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D0219B2-B911-5F43-9CAC-2E229BF1D968}" type="slidenum">
              <a:rPr lang="de-DE" smtClean="0"/>
              <a:t>‹Nr.›</a:t>
            </a:fld>
            <a:endParaRPr lang="de-DE"/>
          </a:p>
        </p:txBody>
      </p:sp>
    </p:spTree>
    <p:extLst>
      <p:ext uri="{BB962C8B-B14F-4D97-AF65-F5344CB8AC3E}">
        <p14:creationId xmlns:p14="http://schemas.microsoft.com/office/powerpoint/2010/main" val="200494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6296CB5-5E2C-FC43-8333-6C3218219624}" type="datetimeFigureOut">
              <a:rPr lang="de-DE" smtClean="0"/>
              <a:t>12.09.18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D0219B2-B911-5F43-9CAC-2E229BF1D968}" type="slidenum">
              <a:rPr lang="de-DE" smtClean="0"/>
              <a:t>‹Nr.›</a:t>
            </a:fld>
            <a:endParaRPr lang="de-DE"/>
          </a:p>
        </p:txBody>
      </p:sp>
    </p:spTree>
    <p:extLst>
      <p:ext uri="{BB962C8B-B14F-4D97-AF65-F5344CB8AC3E}">
        <p14:creationId xmlns:p14="http://schemas.microsoft.com/office/powerpoint/2010/main" val="101731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Mastertitelformat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6296CB5-5E2C-FC43-8333-6C3218219624}" type="datetimeFigureOut">
              <a:rPr lang="de-DE" smtClean="0"/>
              <a:t>12.09.18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D0219B2-B911-5F43-9CAC-2E229BF1D968}" type="slidenum">
              <a:rPr lang="de-DE" smtClean="0"/>
              <a:t>‹Nr.›</a:t>
            </a:fld>
            <a:endParaRPr lang="de-DE"/>
          </a:p>
        </p:txBody>
      </p:sp>
    </p:spTree>
    <p:extLst>
      <p:ext uri="{BB962C8B-B14F-4D97-AF65-F5344CB8AC3E}">
        <p14:creationId xmlns:p14="http://schemas.microsoft.com/office/powerpoint/2010/main" val="191543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16296CB5-5E2C-FC43-8333-6C3218219624}" type="datetimeFigureOut">
              <a:rPr lang="de-DE" smtClean="0"/>
              <a:t>12.09.18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D0219B2-B911-5F43-9CAC-2E229BF1D968}" type="slidenum">
              <a:rPr lang="de-DE" smtClean="0"/>
              <a:t>‹Nr.›</a:t>
            </a:fld>
            <a:endParaRPr lang="de-DE"/>
          </a:p>
        </p:txBody>
      </p:sp>
    </p:spTree>
    <p:extLst>
      <p:ext uri="{BB962C8B-B14F-4D97-AF65-F5344CB8AC3E}">
        <p14:creationId xmlns:p14="http://schemas.microsoft.com/office/powerpoint/2010/main" val="198279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6296CB5-5E2C-FC43-8333-6C3218219624}" type="datetimeFigureOut">
              <a:rPr lang="de-DE" smtClean="0"/>
              <a:t>12.09.18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D0219B2-B911-5F43-9CAC-2E229BF1D968}" type="slidenum">
              <a:rPr lang="de-DE" smtClean="0"/>
              <a:t>‹Nr.›</a:t>
            </a:fld>
            <a:endParaRPr lang="de-DE"/>
          </a:p>
        </p:txBody>
      </p:sp>
    </p:spTree>
    <p:extLst>
      <p:ext uri="{BB962C8B-B14F-4D97-AF65-F5344CB8AC3E}">
        <p14:creationId xmlns:p14="http://schemas.microsoft.com/office/powerpoint/2010/main" val="25303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16296CB5-5E2C-FC43-8333-6C3218219624}" type="datetimeFigureOut">
              <a:rPr lang="de-DE" smtClean="0"/>
              <a:t>12.09.18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D0219B2-B911-5F43-9CAC-2E229BF1D968}" type="slidenum">
              <a:rPr lang="de-DE" smtClean="0"/>
              <a:t>‹Nr.›</a:t>
            </a:fld>
            <a:endParaRPr lang="de-DE"/>
          </a:p>
        </p:txBody>
      </p:sp>
    </p:spTree>
    <p:extLst>
      <p:ext uri="{BB962C8B-B14F-4D97-AF65-F5344CB8AC3E}">
        <p14:creationId xmlns:p14="http://schemas.microsoft.com/office/powerpoint/2010/main" val="789860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16296CB5-5E2C-FC43-8333-6C3218219624}" type="datetimeFigureOut">
              <a:rPr lang="de-DE" smtClean="0"/>
              <a:t>12.09.18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D0219B2-B911-5F43-9CAC-2E229BF1D968}" type="slidenum">
              <a:rPr lang="de-DE" smtClean="0"/>
              <a:t>‹Nr.›</a:t>
            </a:fld>
            <a:endParaRPr lang="de-DE"/>
          </a:p>
        </p:txBody>
      </p:sp>
    </p:spTree>
    <p:extLst>
      <p:ext uri="{BB962C8B-B14F-4D97-AF65-F5344CB8AC3E}">
        <p14:creationId xmlns:p14="http://schemas.microsoft.com/office/powerpoint/2010/main" val="15811021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96CB5-5E2C-FC43-8333-6C3218219624}" type="datetimeFigureOut">
              <a:rPr lang="de-DE" smtClean="0"/>
              <a:t>12.09.18</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219B2-B911-5F43-9CAC-2E229BF1D968}" type="slidenum">
              <a:rPr lang="de-DE" smtClean="0"/>
              <a:t>‹Nr.›</a:t>
            </a:fld>
            <a:endParaRPr lang="de-DE"/>
          </a:p>
        </p:txBody>
      </p:sp>
    </p:spTree>
    <p:extLst>
      <p:ext uri="{BB962C8B-B14F-4D97-AF65-F5344CB8AC3E}">
        <p14:creationId xmlns:p14="http://schemas.microsoft.com/office/powerpoint/2010/main" val="1368905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524000" y="5133955"/>
            <a:ext cx="9144000" cy="1655762"/>
          </a:xfrm>
        </p:spPr>
        <p:txBody>
          <a:bodyPr/>
          <a:lstStyle/>
          <a:p>
            <a:r>
              <a:rPr lang="de-CH" sz="3200" b="1" dirty="0">
                <a:solidFill>
                  <a:srgbClr val="002060"/>
                </a:solidFill>
              </a:rPr>
              <a:t>Pastoralraum-Weiterbildung 2018</a:t>
            </a:r>
            <a:endParaRPr lang="de-DE" sz="3200" dirty="0">
              <a:solidFill>
                <a:srgbClr val="002060"/>
              </a:solidFill>
            </a:endParaRPr>
          </a:p>
          <a:p>
            <a:endParaRPr lang="de-DE" dirty="0"/>
          </a:p>
        </p:txBody>
      </p:sp>
      <p:pic>
        <p:nvPicPr>
          <p:cNvPr id="4" name="Bild 3"/>
          <p:cNvPicPr/>
          <p:nvPr/>
        </p:nvPicPr>
        <p:blipFill>
          <a:blip r:embed="rId2"/>
          <a:stretch>
            <a:fillRect/>
          </a:stretch>
        </p:blipFill>
        <p:spPr>
          <a:xfrm>
            <a:off x="1424370" y="675969"/>
            <a:ext cx="5756910" cy="4033520"/>
          </a:xfrm>
          <a:prstGeom prst="rect">
            <a:avLst/>
          </a:prstGeom>
        </p:spPr>
      </p:pic>
      <p:pic>
        <p:nvPicPr>
          <p:cNvPr id="5" name="Grafik 2"/>
          <p:cNvPicPr/>
          <p:nvPr/>
        </p:nvPicPr>
        <p:blipFill>
          <a:blip r:embed="rId3" cstate="print">
            <a:extLst>
              <a:ext uri="{28A0092B-C50C-407E-A947-70E740481C1C}">
                <a14:useLocalDpi xmlns:a14="http://schemas.microsoft.com/office/drawing/2010/main" val="0"/>
              </a:ext>
            </a:extLst>
          </a:blip>
          <a:stretch>
            <a:fillRect/>
          </a:stretch>
        </p:blipFill>
        <p:spPr>
          <a:xfrm>
            <a:off x="8149654" y="819396"/>
            <a:ext cx="3397885" cy="1371600"/>
          </a:xfrm>
          <a:prstGeom prst="rect">
            <a:avLst/>
          </a:prstGeom>
        </p:spPr>
      </p:pic>
    </p:spTree>
    <p:extLst>
      <p:ext uri="{BB962C8B-B14F-4D97-AF65-F5344CB8AC3E}">
        <p14:creationId xmlns:p14="http://schemas.microsoft.com/office/powerpoint/2010/main" val="2062786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002060"/>
                </a:solidFill>
              </a:rPr>
              <a:t>Maria </a:t>
            </a:r>
            <a:r>
              <a:rPr lang="de-DE" dirty="0" err="1" smtClean="0">
                <a:solidFill>
                  <a:srgbClr val="002060"/>
                </a:solidFill>
              </a:rPr>
              <a:t>Blittersdorf</a:t>
            </a:r>
            <a:r>
              <a:rPr lang="de-DE" dirty="0" smtClean="0">
                <a:solidFill>
                  <a:srgbClr val="002060"/>
                </a:solidFill>
              </a:rPr>
              <a:t> </a:t>
            </a:r>
            <a:br>
              <a:rPr lang="de-DE" dirty="0" smtClean="0">
                <a:solidFill>
                  <a:srgbClr val="002060"/>
                </a:solidFill>
              </a:rPr>
            </a:br>
            <a:r>
              <a:rPr lang="de-DE" dirty="0">
                <a:solidFill>
                  <a:srgbClr val="002060"/>
                </a:solidFill>
              </a:rPr>
              <a:t>	</a:t>
            </a:r>
            <a:r>
              <a:rPr lang="de-DE" sz="3600" dirty="0" smtClean="0">
                <a:solidFill>
                  <a:srgbClr val="B75E68"/>
                </a:solidFill>
              </a:rPr>
              <a:t>Stationen</a:t>
            </a:r>
            <a:endParaRPr lang="de-DE" sz="3600" dirty="0">
              <a:solidFill>
                <a:srgbClr val="B75E68"/>
              </a:solidFill>
            </a:endParaRPr>
          </a:p>
        </p:txBody>
      </p:sp>
      <p:sp>
        <p:nvSpPr>
          <p:cNvPr id="3" name="Inhaltsplatzhalter 2"/>
          <p:cNvSpPr>
            <a:spLocks noGrp="1"/>
          </p:cNvSpPr>
          <p:nvPr>
            <p:ph idx="1"/>
          </p:nvPr>
        </p:nvSpPr>
        <p:spPr>
          <a:xfrm>
            <a:off x="838199" y="1825625"/>
            <a:ext cx="10965873" cy="4351338"/>
          </a:xfrm>
        </p:spPr>
        <p:txBody>
          <a:bodyPr>
            <a:normAutofit fontScale="85000" lnSpcReduction="20000"/>
          </a:bodyPr>
          <a:lstStyle/>
          <a:p>
            <a:pPr marL="0" indent="0">
              <a:spcAft>
                <a:spcPts val="1200"/>
              </a:spcAft>
              <a:buNone/>
            </a:pPr>
            <a:r>
              <a:rPr lang="de-DE" dirty="0" smtClean="0">
                <a:solidFill>
                  <a:srgbClr val="002060"/>
                </a:solidFill>
              </a:rPr>
              <a:t>Theologin und Pastoralreferentin</a:t>
            </a:r>
          </a:p>
          <a:p>
            <a:pPr marL="0" indent="0">
              <a:buNone/>
            </a:pPr>
            <a:r>
              <a:rPr lang="de-DE" dirty="0" smtClean="0">
                <a:solidFill>
                  <a:srgbClr val="002060"/>
                </a:solidFill>
              </a:rPr>
              <a:t>Seit 2016	Abt</a:t>
            </a:r>
            <a:r>
              <a:rPr lang="de-DE" dirty="0">
                <a:solidFill>
                  <a:srgbClr val="002060"/>
                </a:solidFill>
              </a:rPr>
              <a:t>. Religionspädagogik im Ordinariat St. Gallen</a:t>
            </a:r>
          </a:p>
          <a:p>
            <a:pPr marL="0" indent="0">
              <a:buNone/>
            </a:pPr>
            <a:r>
              <a:rPr lang="de-DE" dirty="0" smtClean="0">
                <a:solidFill>
                  <a:srgbClr val="002060"/>
                </a:solidFill>
              </a:rPr>
              <a:t>2014-2017	Begleitung </a:t>
            </a:r>
            <a:r>
              <a:rPr lang="de-DE" dirty="0">
                <a:solidFill>
                  <a:srgbClr val="002060"/>
                </a:solidFill>
              </a:rPr>
              <a:t>des Prozesses Neuland im Bistum St. Gallen als </a:t>
            </a:r>
            <a:r>
              <a:rPr lang="de-DE" dirty="0" smtClean="0">
                <a:solidFill>
                  <a:srgbClr val="002060"/>
                </a:solidFill>
              </a:rPr>
              <a:t>				wissenschaftliche </a:t>
            </a:r>
            <a:r>
              <a:rPr lang="de-DE" dirty="0">
                <a:solidFill>
                  <a:srgbClr val="002060"/>
                </a:solidFill>
              </a:rPr>
              <a:t>Mitarbeiterin im Schweizerischen </a:t>
            </a:r>
            <a:r>
              <a:rPr lang="de-DE" dirty="0" smtClean="0">
                <a:solidFill>
                  <a:srgbClr val="002060"/>
                </a:solidFill>
              </a:rPr>
              <a:t>				Pastoralsoziologischen </a:t>
            </a:r>
            <a:r>
              <a:rPr lang="de-DE" dirty="0">
                <a:solidFill>
                  <a:srgbClr val="002060"/>
                </a:solidFill>
              </a:rPr>
              <a:t>Institut (SPI)</a:t>
            </a:r>
          </a:p>
          <a:p>
            <a:pPr marL="0" indent="0">
              <a:buNone/>
            </a:pPr>
            <a:r>
              <a:rPr lang="de-DE" dirty="0" smtClean="0">
                <a:solidFill>
                  <a:srgbClr val="002060"/>
                </a:solidFill>
              </a:rPr>
              <a:t>2013-2014	Abt</a:t>
            </a:r>
            <a:r>
              <a:rPr lang="de-DE" dirty="0">
                <a:solidFill>
                  <a:srgbClr val="002060"/>
                </a:solidFill>
              </a:rPr>
              <a:t>. Fortbildung für Priester, Diakone, Pastoral- und </a:t>
            </a:r>
            <a:r>
              <a:rPr lang="de-DE" dirty="0" smtClean="0">
                <a:solidFill>
                  <a:srgbClr val="002060"/>
                </a:solidFill>
              </a:rPr>
              <a:t>				</a:t>
            </a:r>
            <a:r>
              <a:rPr lang="de-DE" dirty="0" err="1" smtClean="0">
                <a:solidFill>
                  <a:srgbClr val="002060"/>
                </a:solidFill>
              </a:rPr>
              <a:t>GemeindereferentInnen</a:t>
            </a:r>
            <a:r>
              <a:rPr lang="de-DE" dirty="0" smtClean="0">
                <a:solidFill>
                  <a:srgbClr val="002060"/>
                </a:solidFill>
              </a:rPr>
              <a:t> </a:t>
            </a:r>
            <a:r>
              <a:rPr lang="de-DE" dirty="0">
                <a:solidFill>
                  <a:srgbClr val="002060"/>
                </a:solidFill>
              </a:rPr>
              <a:t>im Generalvikariat des Bistums </a:t>
            </a:r>
            <a:r>
              <a:rPr lang="de-DE" dirty="0" smtClean="0">
                <a:solidFill>
                  <a:srgbClr val="002060"/>
                </a:solidFill>
              </a:rPr>
              <a:t>				Aachen</a:t>
            </a:r>
            <a:endParaRPr lang="de-DE" dirty="0">
              <a:solidFill>
                <a:srgbClr val="002060"/>
              </a:solidFill>
            </a:endParaRPr>
          </a:p>
          <a:p>
            <a:pPr marL="0" indent="0">
              <a:buNone/>
            </a:pPr>
            <a:r>
              <a:rPr lang="de-DE" dirty="0" smtClean="0">
                <a:solidFill>
                  <a:srgbClr val="002060"/>
                </a:solidFill>
              </a:rPr>
              <a:t>2009-2013	Freistellung </a:t>
            </a:r>
            <a:r>
              <a:rPr lang="de-DE" dirty="0">
                <a:solidFill>
                  <a:srgbClr val="002060"/>
                </a:solidFill>
              </a:rPr>
              <a:t>zur Promotion im Fach </a:t>
            </a:r>
            <a:r>
              <a:rPr lang="de-DE" dirty="0" smtClean="0">
                <a:solidFill>
                  <a:srgbClr val="002060"/>
                </a:solidFill>
              </a:rPr>
              <a:t>Dogmatik; Thema: 				„Geistliche Begleitung in Gruppen. Ein Beitrag zum Neuwerden 			von Kirche“</a:t>
            </a:r>
          </a:p>
          <a:p>
            <a:pPr marL="0" indent="0">
              <a:buNone/>
            </a:pPr>
            <a:r>
              <a:rPr lang="de-DE" dirty="0" smtClean="0">
                <a:solidFill>
                  <a:srgbClr val="002060"/>
                </a:solidFill>
              </a:rPr>
              <a:t>1993-2009	Mentorin </a:t>
            </a:r>
            <a:r>
              <a:rPr lang="de-DE" dirty="0">
                <a:solidFill>
                  <a:srgbClr val="002060"/>
                </a:solidFill>
              </a:rPr>
              <a:t>/ Geistliche Begleiterin für Studierende der Kath. </a:t>
            </a:r>
            <a:r>
              <a:rPr lang="de-DE" dirty="0" smtClean="0">
                <a:solidFill>
                  <a:srgbClr val="002060"/>
                </a:solidFill>
              </a:rPr>
              <a:t>				Theologie </a:t>
            </a:r>
            <a:r>
              <a:rPr lang="de-DE" dirty="0">
                <a:solidFill>
                  <a:srgbClr val="002060"/>
                </a:solidFill>
              </a:rPr>
              <a:t>in Bonn</a:t>
            </a:r>
          </a:p>
          <a:p>
            <a:endParaRPr lang="de-DE" dirty="0">
              <a:solidFill>
                <a:srgbClr val="002060"/>
              </a:solidFill>
            </a:endParaRPr>
          </a:p>
        </p:txBody>
      </p:sp>
      <p:pic>
        <p:nvPicPr>
          <p:cNvPr id="4" name="Grafik 2"/>
          <p:cNvPicPr/>
          <p:nvPr/>
        </p:nvPicPr>
        <p:blipFill>
          <a:blip r:embed="rId2" cstate="print">
            <a:extLst>
              <a:ext uri="{28A0092B-C50C-407E-A947-70E740481C1C}">
                <a14:useLocalDpi xmlns:a14="http://schemas.microsoft.com/office/drawing/2010/main" val="0"/>
              </a:ext>
            </a:extLst>
          </a:blip>
          <a:stretch>
            <a:fillRect/>
          </a:stretch>
        </p:blipFill>
        <p:spPr>
          <a:xfrm>
            <a:off x="9586211" y="56369"/>
            <a:ext cx="2546414" cy="1033708"/>
          </a:xfrm>
          <a:prstGeom prst="rect">
            <a:avLst/>
          </a:prstGeom>
        </p:spPr>
      </p:pic>
    </p:spTree>
    <p:extLst>
      <p:ext uri="{BB962C8B-B14F-4D97-AF65-F5344CB8AC3E}">
        <p14:creationId xmlns:p14="http://schemas.microsoft.com/office/powerpoint/2010/main" val="1317383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solidFill>
                  <a:srgbClr val="B75E68"/>
                </a:solidFill>
              </a:rPr>
              <a:t>11:00 </a:t>
            </a:r>
            <a:r>
              <a:rPr lang="mr-IN" sz="3600" dirty="0" smtClean="0">
                <a:solidFill>
                  <a:srgbClr val="B75E68"/>
                </a:solidFill>
              </a:rPr>
              <a:t>–</a:t>
            </a:r>
            <a:r>
              <a:rPr lang="de-DE" sz="3600" dirty="0" smtClean="0">
                <a:solidFill>
                  <a:srgbClr val="B75E68"/>
                </a:solidFill>
              </a:rPr>
              <a:t> 11:30 </a:t>
            </a:r>
            <a:r>
              <a:rPr lang="de-DE" dirty="0" smtClean="0">
                <a:solidFill>
                  <a:srgbClr val="002060"/>
                </a:solidFill>
              </a:rPr>
              <a:t/>
            </a:r>
            <a:br>
              <a:rPr lang="de-DE" dirty="0" smtClean="0">
                <a:solidFill>
                  <a:srgbClr val="002060"/>
                </a:solidFill>
              </a:rPr>
            </a:br>
            <a:r>
              <a:rPr lang="de-DE" dirty="0">
                <a:solidFill>
                  <a:srgbClr val="002060"/>
                </a:solidFill>
              </a:rPr>
              <a:t>	</a:t>
            </a:r>
            <a:r>
              <a:rPr lang="de-DE" dirty="0" smtClean="0">
                <a:solidFill>
                  <a:srgbClr val="002060"/>
                </a:solidFill>
              </a:rPr>
              <a:t>Bewusstmachen von Widerständen</a:t>
            </a:r>
          </a:p>
        </p:txBody>
      </p:sp>
      <p:pic>
        <p:nvPicPr>
          <p:cNvPr id="4" name="Inhaltsplatzhalter 3"/>
          <p:cNvPicPr>
            <a:picLocks noGrp="1"/>
          </p:cNvPicPr>
          <p:nvPr>
            <p:ph idx="1"/>
          </p:nvPr>
        </p:nvPicPr>
        <p:blipFill>
          <a:blip r:embed="rId2"/>
          <a:stretch>
            <a:fillRect/>
          </a:stretch>
        </p:blipFill>
        <p:spPr>
          <a:xfrm>
            <a:off x="5555870" y="1732848"/>
            <a:ext cx="6210398" cy="4351338"/>
          </a:xfrm>
          <a:prstGeom prst="rect">
            <a:avLst/>
          </a:prstGeom>
        </p:spPr>
      </p:pic>
      <p:sp>
        <p:nvSpPr>
          <p:cNvPr id="5" name="Oval 4"/>
          <p:cNvSpPr/>
          <p:nvPr/>
        </p:nvSpPr>
        <p:spPr>
          <a:xfrm>
            <a:off x="6483923" y="2909455"/>
            <a:ext cx="2968831" cy="2968831"/>
          </a:xfrm>
          <a:prstGeom prst="ellipse">
            <a:avLst/>
          </a:prstGeom>
          <a:solidFill>
            <a:srgbClr val="F78C91">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700644" y="2080030"/>
            <a:ext cx="4750130" cy="1686296"/>
          </a:xfrm>
          <a:prstGeom prst="rect">
            <a:avLst/>
          </a:prstGeom>
          <a:solidFill>
            <a:srgbClr val="F78C91">
              <a:alpha val="36000"/>
            </a:srgb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985653" y="2448357"/>
            <a:ext cx="4310743" cy="954107"/>
          </a:xfrm>
          <a:prstGeom prst="rect">
            <a:avLst/>
          </a:prstGeom>
          <a:noFill/>
        </p:spPr>
        <p:txBody>
          <a:bodyPr wrap="square" rtlCol="0">
            <a:spAutoFit/>
          </a:bodyPr>
          <a:lstStyle/>
          <a:p>
            <a:r>
              <a:rPr lang="de-DE" sz="2800" dirty="0" smtClean="0">
                <a:solidFill>
                  <a:srgbClr val="002060"/>
                </a:solidFill>
              </a:rPr>
              <a:t>“Warum kann Partizipation bei uns NICHT gelingen?“</a:t>
            </a:r>
          </a:p>
        </p:txBody>
      </p:sp>
      <p:sp>
        <p:nvSpPr>
          <p:cNvPr id="8" name="Textfeld 7"/>
          <p:cNvSpPr txBox="1"/>
          <p:nvPr/>
        </p:nvSpPr>
        <p:spPr>
          <a:xfrm>
            <a:off x="710164" y="4043348"/>
            <a:ext cx="4586233" cy="1877437"/>
          </a:xfrm>
          <a:prstGeom prst="rect">
            <a:avLst/>
          </a:prstGeom>
          <a:noFill/>
        </p:spPr>
        <p:txBody>
          <a:bodyPr wrap="square" rtlCol="0">
            <a:spAutoFit/>
          </a:bodyPr>
          <a:lstStyle/>
          <a:p>
            <a:endParaRPr lang="de-DE" sz="2000" dirty="0" smtClean="0">
              <a:solidFill>
                <a:srgbClr val="002060"/>
              </a:solidFill>
            </a:endParaRPr>
          </a:p>
          <a:p>
            <a:endParaRPr lang="de-DE" sz="2400" b="1" dirty="0" smtClean="0">
              <a:solidFill>
                <a:srgbClr val="002060"/>
              </a:solidFill>
            </a:endParaRPr>
          </a:p>
          <a:p>
            <a:pPr marL="285750" indent="-285750">
              <a:buFont typeface="Arial" charset="0"/>
              <a:buChar char="•"/>
            </a:pPr>
            <a:r>
              <a:rPr lang="de-DE" sz="2400" dirty="0" smtClean="0">
                <a:solidFill>
                  <a:srgbClr val="002060"/>
                </a:solidFill>
              </a:rPr>
              <a:t>Gruppen à rund 7 Personen - frei</a:t>
            </a:r>
          </a:p>
          <a:p>
            <a:pPr marL="285750" indent="-285750">
              <a:buFont typeface="Arial" charset="0"/>
              <a:buChar char="•"/>
            </a:pPr>
            <a:r>
              <a:rPr lang="de-DE" sz="2400" dirty="0" smtClean="0">
                <a:solidFill>
                  <a:srgbClr val="002060"/>
                </a:solidFill>
              </a:rPr>
              <a:t>Diskussion</a:t>
            </a:r>
          </a:p>
          <a:p>
            <a:pPr marL="285750" indent="-285750">
              <a:buFont typeface="Arial" charset="0"/>
              <a:buChar char="•"/>
            </a:pPr>
            <a:r>
              <a:rPr lang="de-DE" sz="2400" dirty="0" smtClean="0">
                <a:solidFill>
                  <a:srgbClr val="002060"/>
                </a:solidFill>
              </a:rPr>
              <a:t>3 Gründe pro Gruppe ins Plenum</a:t>
            </a:r>
          </a:p>
        </p:txBody>
      </p:sp>
      <p:sp>
        <p:nvSpPr>
          <p:cNvPr id="9" name="Rechteck 8"/>
          <p:cNvSpPr/>
          <p:nvPr/>
        </p:nvSpPr>
        <p:spPr>
          <a:xfrm>
            <a:off x="710164" y="4371974"/>
            <a:ext cx="4750130" cy="182583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2"/>
          <p:cNvPicPr/>
          <p:nvPr/>
        </p:nvPicPr>
        <p:blipFill>
          <a:blip r:embed="rId3" cstate="print">
            <a:extLst>
              <a:ext uri="{28A0092B-C50C-407E-A947-70E740481C1C}">
                <a14:useLocalDpi xmlns:a14="http://schemas.microsoft.com/office/drawing/2010/main" val="0"/>
              </a:ext>
            </a:extLst>
          </a:blip>
          <a:stretch>
            <a:fillRect/>
          </a:stretch>
        </p:blipFill>
        <p:spPr>
          <a:xfrm>
            <a:off x="9586211" y="56369"/>
            <a:ext cx="2546414" cy="1033708"/>
          </a:xfrm>
          <a:prstGeom prst="rect">
            <a:avLst/>
          </a:prstGeom>
        </p:spPr>
      </p:pic>
    </p:spTree>
    <p:extLst>
      <p:ext uri="{BB962C8B-B14F-4D97-AF65-F5344CB8AC3E}">
        <p14:creationId xmlns:p14="http://schemas.microsoft.com/office/powerpoint/2010/main" val="1239490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002060"/>
                </a:solidFill>
              </a:rPr>
              <a:t>Rahel </a:t>
            </a:r>
            <a:r>
              <a:rPr lang="de-DE" dirty="0" err="1" smtClean="0">
                <a:solidFill>
                  <a:srgbClr val="002060"/>
                </a:solidFill>
              </a:rPr>
              <a:t>El-Maawi</a:t>
            </a:r>
            <a:r>
              <a:rPr lang="de-DE" dirty="0" smtClean="0">
                <a:solidFill>
                  <a:srgbClr val="002060"/>
                </a:solidFill>
              </a:rPr>
              <a:t/>
            </a:r>
            <a:br>
              <a:rPr lang="de-DE" dirty="0" smtClean="0">
                <a:solidFill>
                  <a:srgbClr val="002060"/>
                </a:solidFill>
              </a:rPr>
            </a:br>
            <a:r>
              <a:rPr lang="de-DE" dirty="0">
                <a:solidFill>
                  <a:srgbClr val="002060"/>
                </a:solidFill>
              </a:rPr>
              <a:t>	</a:t>
            </a:r>
            <a:r>
              <a:rPr lang="de-DE" sz="3600" dirty="0" smtClean="0">
                <a:solidFill>
                  <a:srgbClr val="B75E68"/>
                </a:solidFill>
              </a:rPr>
              <a:t>Stationen</a:t>
            </a:r>
            <a:endParaRPr lang="de-DE" sz="3600" dirty="0">
              <a:solidFill>
                <a:srgbClr val="B75E68"/>
              </a:solidFill>
            </a:endParaRPr>
          </a:p>
        </p:txBody>
      </p:sp>
      <p:sp>
        <p:nvSpPr>
          <p:cNvPr id="3" name="Inhaltsplatzhalter 2"/>
          <p:cNvSpPr>
            <a:spLocks noGrp="1"/>
          </p:cNvSpPr>
          <p:nvPr>
            <p:ph idx="1"/>
          </p:nvPr>
        </p:nvSpPr>
        <p:spPr>
          <a:xfrm>
            <a:off x="838200" y="1825624"/>
            <a:ext cx="10515600" cy="4575175"/>
          </a:xfrm>
        </p:spPr>
        <p:txBody>
          <a:bodyPr>
            <a:normAutofit fontScale="77500" lnSpcReduction="20000"/>
          </a:bodyPr>
          <a:lstStyle/>
          <a:p>
            <a:pPr marL="0" indent="0">
              <a:spcAft>
                <a:spcPts val="1200"/>
              </a:spcAft>
              <a:buNone/>
            </a:pPr>
            <a:r>
              <a:rPr lang="de-DE" dirty="0" smtClean="0">
                <a:solidFill>
                  <a:srgbClr val="002060"/>
                </a:solidFill>
              </a:rPr>
              <a:t>Expertin für Soziokultur, Tänzerin</a:t>
            </a:r>
          </a:p>
          <a:p>
            <a:r>
              <a:rPr lang="de-DE" dirty="0">
                <a:solidFill>
                  <a:srgbClr val="002060"/>
                </a:solidFill>
              </a:rPr>
              <a:t>freiberuflich in unterschiedlichen Bildungskontexten </a:t>
            </a:r>
          </a:p>
          <a:p>
            <a:r>
              <a:rPr lang="de-DE" dirty="0" smtClean="0">
                <a:solidFill>
                  <a:srgbClr val="002060"/>
                </a:solidFill>
              </a:rPr>
              <a:t>Dozentin und Projektleiterin an der Hochschule Luzern </a:t>
            </a:r>
            <a:r>
              <a:rPr lang="mr-IN" dirty="0" smtClean="0">
                <a:solidFill>
                  <a:srgbClr val="002060"/>
                </a:solidFill>
              </a:rPr>
              <a:t>–</a:t>
            </a:r>
            <a:r>
              <a:rPr lang="de-DE" dirty="0" smtClean="0">
                <a:solidFill>
                  <a:srgbClr val="002060"/>
                </a:solidFill>
              </a:rPr>
              <a:t> Soziale Arbeit, Leiterin des Kompetenzzentrums Zivilgesellschaft &amp; Beteiligung am Institut für Soziokulturelle Entwicklung</a:t>
            </a:r>
          </a:p>
          <a:p>
            <a:r>
              <a:rPr lang="de-DE" dirty="0" smtClean="0">
                <a:solidFill>
                  <a:srgbClr val="002060"/>
                </a:solidFill>
              </a:rPr>
              <a:t>Schwerpunktthemen </a:t>
            </a:r>
            <a:r>
              <a:rPr lang="de-DE" dirty="0" err="1" smtClean="0">
                <a:solidFill>
                  <a:srgbClr val="002060"/>
                </a:solidFill>
              </a:rPr>
              <a:t>u.A.</a:t>
            </a:r>
            <a:r>
              <a:rPr lang="de-DE" dirty="0" smtClean="0">
                <a:solidFill>
                  <a:srgbClr val="002060"/>
                </a:solidFill>
              </a:rPr>
              <a:t> </a:t>
            </a:r>
            <a:r>
              <a:rPr lang="de-CH" dirty="0">
                <a:solidFill>
                  <a:srgbClr val="002060"/>
                </a:solidFill>
              </a:rPr>
              <a:t>Teilhabe, </a:t>
            </a:r>
            <a:r>
              <a:rPr lang="de-CH" dirty="0" smtClean="0">
                <a:solidFill>
                  <a:srgbClr val="002060"/>
                </a:solidFill>
              </a:rPr>
              <a:t>Partizipation, Community Building &amp; Diversität</a:t>
            </a:r>
          </a:p>
          <a:p>
            <a:pPr marL="0" indent="0">
              <a:buNone/>
            </a:pPr>
            <a:r>
              <a:rPr lang="de-DE" i="1" dirty="0" smtClean="0">
                <a:solidFill>
                  <a:srgbClr val="002060"/>
                </a:solidFill>
              </a:rPr>
              <a:t>Zuvor</a:t>
            </a:r>
          </a:p>
          <a:p>
            <a:r>
              <a:rPr lang="de-DE" dirty="0" smtClean="0">
                <a:solidFill>
                  <a:srgbClr val="002060"/>
                </a:solidFill>
              </a:rPr>
              <a:t>Quartier- und Kulturarbeit im Quartier Altstetten, Zürich</a:t>
            </a:r>
          </a:p>
          <a:p>
            <a:r>
              <a:rPr lang="de-DE" dirty="0" smtClean="0">
                <a:solidFill>
                  <a:srgbClr val="002060"/>
                </a:solidFill>
              </a:rPr>
              <a:t>Lehrbeauftragte in Bachelor- und Masterprogrammen der HSLU, ZHAW, Berner Fachhochschule, ZAK sowie an der Höheren Fachschule HSL Luzern</a:t>
            </a:r>
          </a:p>
          <a:p>
            <a:r>
              <a:rPr lang="de-DE" dirty="0">
                <a:solidFill>
                  <a:srgbClr val="002060"/>
                </a:solidFill>
              </a:rPr>
              <a:t>Projektkoordination „Fairness“ von NCBI Schweiz gegen Diskriminierung von </a:t>
            </a:r>
            <a:r>
              <a:rPr lang="de-DE" dirty="0" err="1">
                <a:solidFill>
                  <a:srgbClr val="002060"/>
                </a:solidFill>
              </a:rPr>
              <a:t>migrantischen</a:t>
            </a:r>
            <a:r>
              <a:rPr lang="de-DE" dirty="0">
                <a:solidFill>
                  <a:srgbClr val="002060"/>
                </a:solidFill>
              </a:rPr>
              <a:t> Kindern und Jugendlichen bei der Schulselektion und Lehrstellensuche</a:t>
            </a:r>
          </a:p>
          <a:p>
            <a:r>
              <a:rPr lang="de-CH" dirty="0" smtClean="0">
                <a:solidFill>
                  <a:srgbClr val="002060"/>
                </a:solidFill>
              </a:rPr>
              <a:t>Engagiert </a:t>
            </a:r>
            <a:r>
              <a:rPr lang="de-CH" dirty="0">
                <a:solidFill>
                  <a:srgbClr val="002060"/>
                </a:solidFill>
              </a:rPr>
              <a:t>im Präsidium des Verein Mädchenhaus Zürich, in der </a:t>
            </a:r>
            <a:r>
              <a:rPr lang="de-CH" dirty="0" smtClean="0">
                <a:solidFill>
                  <a:srgbClr val="002060"/>
                </a:solidFill>
              </a:rPr>
              <a:t>Wohnbaugenossenschaft </a:t>
            </a:r>
            <a:r>
              <a:rPr lang="de-CH" dirty="0">
                <a:solidFill>
                  <a:srgbClr val="002060"/>
                </a:solidFill>
              </a:rPr>
              <a:t>Kalkbreite und im Netzwerk schwarzer Frauen </a:t>
            </a:r>
            <a:r>
              <a:rPr lang="de-CH" dirty="0" err="1" smtClean="0">
                <a:solidFill>
                  <a:srgbClr val="002060"/>
                </a:solidFill>
              </a:rPr>
              <a:t>bla</a:t>
            </a:r>
            <a:r>
              <a:rPr lang="de-CH" dirty="0" smtClean="0">
                <a:solidFill>
                  <a:srgbClr val="002060"/>
                </a:solidFill>
              </a:rPr>
              <a:t>*Sh</a:t>
            </a:r>
          </a:p>
        </p:txBody>
      </p:sp>
      <p:pic>
        <p:nvPicPr>
          <p:cNvPr id="4" name="Grafik 2"/>
          <p:cNvPicPr/>
          <p:nvPr/>
        </p:nvPicPr>
        <p:blipFill>
          <a:blip r:embed="rId2" cstate="print">
            <a:extLst>
              <a:ext uri="{28A0092B-C50C-407E-A947-70E740481C1C}">
                <a14:useLocalDpi xmlns:a14="http://schemas.microsoft.com/office/drawing/2010/main" val="0"/>
              </a:ext>
            </a:extLst>
          </a:blip>
          <a:stretch>
            <a:fillRect/>
          </a:stretch>
        </p:blipFill>
        <p:spPr>
          <a:xfrm>
            <a:off x="9586211" y="56369"/>
            <a:ext cx="2546414" cy="1033708"/>
          </a:xfrm>
          <a:prstGeom prst="rect">
            <a:avLst/>
          </a:prstGeom>
        </p:spPr>
      </p:pic>
    </p:spTree>
    <p:extLst>
      <p:ext uri="{BB962C8B-B14F-4D97-AF65-F5344CB8AC3E}">
        <p14:creationId xmlns:p14="http://schemas.microsoft.com/office/powerpoint/2010/main" val="1029560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solidFill>
                  <a:srgbClr val="B75E68"/>
                </a:solidFill>
              </a:rPr>
              <a:t>14:30 </a:t>
            </a:r>
            <a:r>
              <a:rPr lang="mr-IN" sz="3600" dirty="0" smtClean="0">
                <a:solidFill>
                  <a:srgbClr val="B75E68"/>
                </a:solidFill>
              </a:rPr>
              <a:t>–</a:t>
            </a:r>
            <a:r>
              <a:rPr lang="de-DE" sz="3600" dirty="0" smtClean="0">
                <a:solidFill>
                  <a:srgbClr val="B75E68"/>
                </a:solidFill>
              </a:rPr>
              <a:t> 15:30 (1/3)</a:t>
            </a:r>
            <a:r>
              <a:rPr lang="de-DE" dirty="0" smtClean="0">
                <a:solidFill>
                  <a:srgbClr val="002060"/>
                </a:solidFill>
              </a:rPr>
              <a:t/>
            </a:r>
            <a:br>
              <a:rPr lang="de-DE" dirty="0" smtClean="0">
                <a:solidFill>
                  <a:srgbClr val="002060"/>
                </a:solidFill>
              </a:rPr>
            </a:br>
            <a:r>
              <a:rPr lang="de-DE" dirty="0">
                <a:solidFill>
                  <a:srgbClr val="002060"/>
                </a:solidFill>
              </a:rPr>
              <a:t>	</a:t>
            </a:r>
            <a:r>
              <a:rPr lang="de-DE" dirty="0" smtClean="0">
                <a:solidFill>
                  <a:srgbClr val="002060"/>
                </a:solidFill>
              </a:rPr>
              <a:t>Kollektives Wissen aktivieren</a:t>
            </a:r>
            <a:endParaRPr lang="de-DE" dirty="0">
              <a:solidFill>
                <a:srgbClr val="002060"/>
              </a:solidFill>
            </a:endParaRPr>
          </a:p>
        </p:txBody>
      </p:sp>
      <p:pic>
        <p:nvPicPr>
          <p:cNvPr id="10" name="Grafik 2"/>
          <p:cNvPicPr/>
          <p:nvPr/>
        </p:nvPicPr>
        <p:blipFill>
          <a:blip r:embed="rId2" cstate="print">
            <a:extLst>
              <a:ext uri="{28A0092B-C50C-407E-A947-70E740481C1C}">
                <a14:useLocalDpi xmlns:a14="http://schemas.microsoft.com/office/drawing/2010/main" val="0"/>
              </a:ext>
            </a:extLst>
          </a:blip>
          <a:stretch>
            <a:fillRect/>
          </a:stretch>
        </p:blipFill>
        <p:spPr>
          <a:xfrm>
            <a:off x="9572631" y="71427"/>
            <a:ext cx="2546414" cy="1033708"/>
          </a:xfrm>
          <a:prstGeom prst="rect">
            <a:avLst/>
          </a:prstGeom>
        </p:spPr>
      </p:pic>
      <p:sp>
        <p:nvSpPr>
          <p:cNvPr id="13" name="Rechteck 12"/>
          <p:cNvSpPr/>
          <p:nvPr/>
        </p:nvSpPr>
        <p:spPr>
          <a:xfrm>
            <a:off x="6700831" y="1861438"/>
            <a:ext cx="5057775" cy="495315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6757983" y="1861438"/>
            <a:ext cx="5057775" cy="4893647"/>
          </a:xfrm>
          <a:prstGeom prst="rect">
            <a:avLst/>
          </a:prstGeom>
          <a:noFill/>
        </p:spPr>
        <p:txBody>
          <a:bodyPr wrap="square" rtlCol="0">
            <a:spAutoFit/>
          </a:bodyPr>
          <a:lstStyle/>
          <a:p>
            <a:pPr marL="285750" indent="-285750">
              <a:buFont typeface="Arial" charset="0"/>
              <a:buChar char="•"/>
            </a:pPr>
            <a:r>
              <a:rPr lang="de-DE" sz="2400" b="1" dirty="0" smtClean="0">
                <a:solidFill>
                  <a:srgbClr val="B75E68"/>
                </a:solidFill>
              </a:rPr>
              <a:t>6 Gruppen, 6 Fragen -&gt; 25 Minuten</a:t>
            </a:r>
          </a:p>
          <a:p>
            <a:pPr marL="285750" indent="-285750">
              <a:buFont typeface="Arial" charset="0"/>
              <a:buChar char="•"/>
            </a:pPr>
            <a:r>
              <a:rPr lang="de-DE" sz="2400" dirty="0" smtClean="0">
                <a:solidFill>
                  <a:srgbClr val="002060"/>
                </a:solidFill>
              </a:rPr>
              <a:t>Jede Gruppe ist verantwortlich für </a:t>
            </a:r>
            <a:r>
              <a:rPr lang="de-DE" sz="2400" dirty="0">
                <a:solidFill>
                  <a:srgbClr val="002060"/>
                </a:solidFill>
              </a:rPr>
              <a:t> </a:t>
            </a:r>
            <a:r>
              <a:rPr lang="de-DE" sz="2400" dirty="0" smtClean="0">
                <a:solidFill>
                  <a:srgbClr val="002060"/>
                </a:solidFill>
              </a:rPr>
              <a:t>  1 Frage</a:t>
            </a:r>
          </a:p>
          <a:p>
            <a:pPr marL="285750" indent="-285750">
              <a:buFont typeface="Arial" charset="0"/>
              <a:buChar char="•"/>
            </a:pPr>
            <a:r>
              <a:rPr lang="de-DE" sz="2400" dirty="0" smtClean="0">
                <a:solidFill>
                  <a:srgbClr val="002060"/>
                </a:solidFill>
              </a:rPr>
              <a:t>Jedes Gruppenmitglied interviewt Personen, die nicht in seiner Gruppe sind, zu seiner Frage (Notizen!!)</a:t>
            </a:r>
          </a:p>
          <a:p>
            <a:pPr marL="285750" indent="-285750">
              <a:buFont typeface="Arial" charset="0"/>
              <a:buChar char="•"/>
            </a:pPr>
            <a:r>
              <a:rPr lang="de-DE" sz="2400" dirty="0" smtClean="0">
                <a:solidFill>
                  <a:srgbClr val="002060"/>
                </a:solidFill>
              </a:rPr>
              <a:t>Alle werden zu den 5 anderen Fragen (nicht zu seiner eigenen) maximal 1x befragt</a:t>
            </a:r>
          </a:p>
          <a:p>
            <a:pPr marL="285750" indent="-285750">
              <a:buFont typeface="Arial" charset="0"/>
              <a:buChar char="•"/>
            </a:pPr>
            <a:r>
              <a:rPr lang="de-DE" sz="2400" dirty="0" smtClean="0">
                <a:solidFill>
                  <a:srgbClr val="002060"/>
                </a:solidFill>
              </a:rPr>
              <a:t>Wer bereits zu einer Frage interviewt wurde, lehnt das nächste Interview zu jener Frage ab</a:t>
            </a:r>
          </a:p>
          <a:p>
            <a:pPr marL="285750" indent="-285750">
              <a:buFont typeface="Arial" charset="0"/>
              <a:buChar char="•"/>
            </a:pPr>
            <a:r>
              <a:rPr lang="de-DE" sz="2400" dirty="0" smtClean="0">
                <a:solidFill>
                  <a:srgbClr val="002060"/>
                </a:solidFill>
              </a:rPr>
              <a:t>Jede Person führt ca. 6 Interviews</a:t>
            </a:r>
          </a:p>
        </p:txBody>
      </p:sp>
      <p:sp>
        <p:nvSpPr>
          <p:cNvPr id="12" name="Rechteck 11"/>
          <p:cNvSpPr/>
          <p:nvPr/>
        </p:nvSpPr>
        <p:spPr>
          <a:xfrm>
            <a:off x="700643" y="2080029"/>
            <a:ext cx="5528707" cy="4363633"/>
          </a:xfrm>
          <a:prstGeom prst="rect">
            <a:avLst/>
          </a:prstGeom>
          <a:solidFill>
            <a:srgbClr val="F78C91">
              <a:alpha val="36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charset="0"/>
              <a:buChar char="•"/>
            </a:pPr>
            <a:endParaRPr lang="de-DE"/>
          </a:p>
        </p:txBody>
      </p:sp>
      <p:sp>
        <p:nvSpPr>
          <p:cNvPr id="5" name="Textfeld 4"/>
          <p:cNvSpPr txBox="1"/>
          <p:nvPr/>
        </p:nvSpPr>
        <p:spPr>
          <a:xfrm>
            <a:off x="838201" y="2171696"/>
            <a:ext cx="5391150" cy="4154984"/>
          </a:xfrm>
          <a:prstGeom prst="rect">
            <a:avLst/>
          </a:prstGeom>
          <a:noFill/>
        </p:spPr>
        <p:txBody>
          <a:bodyPr wrap="square" rtlCol="0">
            <a:spAutoFit/>
          </a:bodyPr>
          <a:lstStyle/>
          <a:p>
            <a:r>
              <a:rPr lang="de-DE" sz="2400" b="1" dirty="0" smtClean="0">
                <a:solidFill>
                  <a:srgbClr val="002060"/>
                </a:solidFill>
              </a:rPr>
              <a:t>„Forschungsgruppen nach </a:t>
            </a:r>
            <a:r>
              <a:rPr lang="de-DE" sz="2400" b="1" dirty="0" err="1" smtClean="0">
                <a:solidFill>
                  <a:srgbClr val="002060"/>
                </a:solidFill>
              </a:rPr>
              <a:t>Thiagi</a:t>
            </a:r>
            <a:r>
              <a:rPr lang="de-DE" sz="2400" b="1" dirty="0" smtClean="0">
                <a:solidFill>
                  <a:srgbClr val="002060"/>
                </a:solidFill>
              </a:rPr>
              <a:t>“ </a:t>
            </a:r>
            <a:r>
              <a:rPr lang="de-DE" sz="2400" dirty="0" smtClean="0">
                <a:solidFill>
                  <a:srgbClr val="002060"/>
                </a:solidFill>
              </a:rPr>
              <a:t>(</a:t>
            </a:r>
            <a:r>
              <a:rPr lang="de-DE" sz="2400" dirty="0" err="1" smtClean="0">
                <a:solidFill>
                  <a:srgbClr val="002060"/>
                </a:solidFill>
              </a:rPr>
              <a:t>www.thiagi.com</a:t>
            </a:r>
            <a:r>
              <a:rPr lang="de-DE" sz="2400" dirty="0" smtClean="0">
                <a:solidFill>
                  <a:srgbClr val="002060"/>
                </a:solidFill>
              </a:rPr>
              <a:t>)</a:t>
            </a:r>
          </a:p>
          <a:p>
            <a:pPr marL="285750" indent="-285750">
              <a:buFont typeface="Arial" charset="0"/>
              <a:buChar char="•"/>
            </a:pPr>
            <a:endParaRPr lang="de-DE" sz="2400" dirty="0">
              <a:solidFill>
                <a:srgbClr val="002060"/>
              </a:solidFill>
            </a:endParaRPr>
          </a:p>
          <a:p>
            <a:pPr marL="285750" indent="-285750">
              <a:buFont typeface="Arial" charset="0"/>
              <a:buChar char="•"/>
            </a:pPr>
            <a:r>
              <a:rPr lang="de-DE" sz="2400" dirty="0" smtClean="0">
                <a:solidFill>
                  <a:srgbClr val="002060"/>
                </a:solidFill>
              </a:rPr>
              <a:t>Wissen sammeln in in strukturierter, beteiligungsorientierter Weise</a:t>
            </a:r>
          </a:p>
          <a:p>
            <a:pPr marL="285750" indent="-285750">
              <a:buFont typeface="Arial" charset="0"/>
              <a:buChar char="•"/>
            </a:pPr>
            <a:r>
              <a:rPr lang="de-DE" sz="2400" dirty="0" smtClean="0">
                <a:solidFill>
                  <a:srgbClr val="002060"/>
                </a:solidFill>
              </a:rPr>
              <a:t>macht Informationen und Perspektiven zu einem bestimmten Thema in einer Gruppe transparent</a:t>
            </a:r>
          </a:p>
          <a:p>
            <a:pPr marL="285750" indent="-285750">
              <a:buFont typeface="Arial" charset="0"/>
              <a:buChar char="•"/>
            </a:pPr>
            <a:r>
              <a:rPr lang="de-DE" sz="2400" dirty="0" smtClean="0">
                <a:solidFill>
                  <a:srgbClr val="002060"/>
                </a:solidFill>
              </a:rPr>
              <a:t>Hilft beim gegenseitigen Verstehen</a:t>
            </a:r>
          </a:p>
          <a:p>
            <a:pPr marL="285750" indent="-285750">
              <a:buFont typeface="Arial" charset="0"/>
              <a:buChar char="•"/>
            </a:pPr>
            <a:r>
              <a:rPr lang="de-DE" sz="2400" dirty="0" smtClean="0">
                <a:solidFill>
                  <a:srgbClr val="002060"/>
                </a:solidFill>
              </a:rPr>
              <a:t>Voraussetzung: Neugier, aktives Zuhören</a:t>
            </a:r>
            <a:endParaRPr lang="de-DE" sz="2400" dirty="0">
              <a:solidFill>
                <a:srgbClr val="002060"/>
              </a:solidFill>
            </a:endParaRPr>
          </a:p>
        </p:txBody>
      </p:sp>
    </p:spTree>
    <p:extLst>
      <p:ext uri="{BB962C8B-B14F-4D97-AF65-F5344CB8AC3E}">
        <p14:creationId xmlns:p14="http://schemas.microsoft.com/office/powerpoint/2010/main" val="966515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solidFill>
                  <a:srgbClr val="B75E68"/>
                </a:solidFill>
              </a:rPr>
              <a:t>14:30 </a:t>
            </a:r>
            <a:r>
              <a:rPr lang="mr-IN" sz="3600" dirty="0" smtClean="0">
                <a:solidFill>
                  <a:srgbClr val="B75E68"/>
                </a:solidFill>
              </a:rPr>
              <a:t>–</a:t>
            </a:r>
            <a:r>
              <a:rPr lang="de-DE" sz="3600" dirty="0" smtClean="0">
                <a:solidFill>
                  <a:srgbClr val="B75E68"/>
                </a:solidFill>
              </a:rPr>
              <a:t> 15:30 (2/3)</a:t>
            </a:r>
            <a:r>
              <a:rPr lang="de-DE" dirty="0" smtClean="0">
                <a:solidFill>
                  <a:srgbClr val="002060"/>
                </a:solidFill>
              </a:rPr>
              <a:t/>
            </a:r>
            <a:br>
              <a:rPr lang="de-DE" dirty="0" smtClean="0">
                <a:solidFill>
                  <a:srgbClr val="002060"/>
                </a:solidFill>
              </a:rPr>
            </a:br>
            <a:r>
              <a:rPr lang="de-DE" dirty="0">
                <a:solidFill>
                  <a:srgbClr val="002060"/>
                </a:solidFill>
              </a:rPr>
              <a:t>	</a:t>
            </a:r>
            <a:r>
              <a:rPr lang="de-DE" dirty="0" smtClean="0">
                <a:solidFill>
                  <a:srgbClr val="002060"/>
                </a:solidFill>
              </a:rPr>
              <a:t>Die Forschungsfragen</a:t>
            </a:r>
            <a:endParaRPr lang="de-DE" dirty="0">
              <a:solidFill>
                <a:srgbClr val="002060"/>
              </a:solidFill>
            </a:endParaRPr>
          </a:p>
        </p:txBody>
      </p:sp>
      <p:pic>
        <p:nvPicPr>
          <p:cNvPr id="4" name="Inhaltsplatzhalter 3"/>
          <p:cNvPicPr>
            <a:picLocks noGrp="1"/>
          </p:cNvPicPr>
          <p:nvPr>
            <p:ph idx="1"/>
          </p:nvPr>
        </p:nvPicPr>
        <p:blipFill>
          <a:blip r:embed="rId2"/>
          <a:stretch>
            <a:fillRect/>
          </a:stretch>
        </p:blipFill>
        <p:spPr>
          <a:xfrm>
            <a:off x="1014414" y="1589966"/>
            <a:ext cx="7529511" cy="4351338"/>
          </a:xfrm>
          <a:prstGeom prst="rect">
            <a:avLst/>
          </a:prstGeom>
        </p:spPr>
      </p:pic>
      <p:pic>
        <p:nvPicPr>
          <p:cNvPr id="10" name="Grafik 2"/>
          <p:cNvPicPr/>
          <p:nvPr/>
        </p:nvPicPr>
        <p:blipFill>
          <a:blip r:embed="rId3" cstate="print">
            <a:extLst>
              <a:ext uri="{28A0092B-C50C-407E-A947-70E740481C1C}">
                <a14:useLocalDpi xmlns:a14="http://schemas.microsoft.com/office/drawing/2010/main" val="0"/>
              </a:ext>
            </a:extLst>
          </a:blip>
          <a:stretch>
            <a:fillRect/>
          </a:stretch>
        </p:blipFill>
        <p:spPr>
          <a:xfrm>
            <a:off x="9572631" y="71427"/>
            <a:ext cx="2546414" cy="1033708"/>
          </a:xfrm>
          <a:prstGeom prst="rect">
            <a:avLst/>
          </a:prstGeom>
        </p:spPr>
      </p:pic>
      <p:sp>
        <p:nvSpPr>
          <p:cNvPr id="11" name="Rechteck 10"/>
          <p:cNvSpPr/>
          <p:nvPr/>
        </p:nvSpPr>
        <p:spPr>
          <a:xfrm>
            <a:off x="928688" y="1690687"/>
            <a:ext cx="10287000" cy="5123909"/>
          </a:xfrm>
          <a:prstGeom prst="rect">
            <a:avLst/>
          </a:prstGeom>
          <a:solidFill>
            <a:srgbClr val="FFC7C4">
              <a:alpha val="85098"/>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de-DE"/>
          </a:p>
        </p:txBody>
      </p:sp>
      <p:sp>
        <p:nvSpPr>
          <p:cNvPr id="15" name="Textfeld 14"/>
          <p:cNvSpPr txBox="1"/>
          <p:nvPr/>
        </p:nvSpPr>
        <p:spPr>
          <a:xfrm>
            <a:off x="1000125" y="1679047"/>
            <a:ext cx="10115550" cy="5216813"/>
          </a:xfrm>
          <a:prstGeom prst="rect">
            <a:avLst/>
          </a:prstGeom>
          <a:noFill/>
        </p:spPr>
        <p:txBody>
          <a:bodyPr wrap="square" rtlCol="0">
            <a:spAutoFit/>
          </a:bodyPr>
          <a:lstStyle/>
          <a:p>
            <a:pPr marL="342900" indent="-342900">
              <a:spcBef>
                <a:spcPts val="600"/>
              </a:spcBef>
              <a:buFont typeface="+mj-lt"/>
              <a:buAutoNum type="arabicPeriod"/>
            </a:pPr>
            <a:r>
              <a:rPr lang="de-DE" sz="2800" dirty="0" smtClean="0">
                <a:solidFill>
                  <a:srgbClr val="002060"/>
                </a:solidFill>
              </a:rPr>
              <a:t>Was erlebe ich, wenn Partizipation gelebt wird?</a:t>
            </a:r>
            <a:endParaRPr lang="de-CH" sz="2800" dirty="0" smtClean="0">
              <a:solidFill>
                <a:srgbClr val="002060"/>
              </a:solidFill>
            </a:endParaRPr>
          </a:p>
          <a:p>
            <a:pPr marL="342900" indent="-342900">
              <a:spcBef>
                <a:spcPts val="600"/>
              </a:spcBef>
              <a:buFont typeface="+mj-lt"/>
              <a:buAutoNum type="arabicPeriod"/>
            </a:pPr>
            <a:r>
              <a:rPr lang="de-CH" sz="2800" dirty="0" smtClean="0">
                <a:solidFill>
                  <a:srgbClr val="002060"/>
                </a:solidFill>
              </a:rPr>
              <a:t>Passiert Partizipation einfach so oder: </a:t>
            </a:r>
            <a:r>
              <a:rPr lang="de-CH" sz="2800" dirty="0">
                <a:solidFill>
                  <a:srgbClr val="002060"/>
                </a:solidFill>
              </a:rPr>
              <a:t>w</a:t>
            </a:r>
            <a:r>
              <a:rPr lang="de-CH" sz="2800" dirty="0" smtClean="0">
                <a:solidFill>
                  <a:srgbClr val="002060"/>
                </a:solidFill>
              </a:rPr>
              <a:t>elche Form von Führen und Leiten braucht es?</a:t>
            </a:r>
          </a:p>
          <a:p>
            <a:pPr marL="342900" indent="-342900">
              <a:spcBef>
                <a:spcPts val="600"/>
              </a:spcBef>
              <a:buFont typeface="+mj-lt"/>
              <a:buAutoNum type="arabicPeriod"/>
            </a:pPr>
            <a:r>
              <a:rPr lang="de-CH" sz="2800" dirty="0" smtClean="0">
                <a:solidFill>
                  <a:srgbClr val="002060"/>
                </a:solidFill>
              </a:rPr>
              <a:t>Ein Beispiel von Partizipation, welches mich besonders beeindruckt</a:t>
            </a:r>
            <a:r>
              <a:rPr lang="mr-IN" sz="2800" dirty="0" smtClean="0">
                <a:solidFill>
                  <a:srgbClr val="002060"/>
                </a:solidFill>
              </a:rPr>
              <a:t>…</a:t>
            </a:r>
            <a:endParaRPr lang="de-CH" sz="2800" dirty="0" smtClean="0">
              <a:solidFill>
                <a:srgbClr val="002060"/>
              </a:solidFill>
            </a:endParaRPr>
          </a:p>
          <a:p>
            <a:pPr marL="342900" indent="-342900">
              <a:spcBef>
                <a:spcPts val="600"/>
              </a:spcBef>
              <a:buFont typeface="+mj-lt"/>
              <a:buAutoNum type="arabicPeriod"/>
            </a:pPr>
            <a:r>
              <a:rPr lang="de-CH" sz="2800" dirty="0" smtClean="0">
                <a:solidFill>
                  <a:srgbClr val="002060"/>
                </a:solidFill>
              </a:rPr>
              <a:t>Welches ist für mich das wichtigste Merkmal von Partizipation im kirchlichen Kontext?</a:t>
            </a:r>
          </a:p>
          <a:p>
            <a:pPr marL="342900" indent="-342900">
              <a:spcBef>
                <a:spcPts val="600"/>
              </a:spcBef>
              <a:buFont typeface="+mj-lt"/>
              <a:buAutoNum type="arabicPeriod"/>
            </a:pPr>
            <a:r>
              <a:rPr lang="de-CH" sz="2800" dirty="0" smtClean="0">
                <a:solidFill>
                  <a:srgbClr val="002060"/>
                </a:solidFill>
              </a:rPr>
              <a:t>Welche Haltungen sind wichtig für partizipatives Arbeiten und Wirken?</a:t>
            </a:r>
          </a:p>
          <a:p>
            <a:pPr marL="342900" indent="-342900">
              <a:spcBef>
                <a:spcPts val="600"/>
              </a:spcBef>
              <a:buFont typeface="+mj-lt"/>
              <a:buAutoNum type="arabicPeriod"/>
            </a:pPr>
            <a:r>
              <a:rPr lang="de-CH" sz="2800" dirty="0" smtClean="0">
                <a:solidFill>
                  <a:srgbClr val="002060"/>
                </a:solidFill>
              </a:rPr>
              <a:t>Was muss ich üben, damit ich in partizipativen Prozessen noch besser Wirkung entfalten kann?</a:t>
            </a:r>
            <a:endParaRPr lang="de-DE" sz="2800" dirty="0">
              <a:solidFill>
                <a:srgbClr val="002060"/>
              </a:solidFill>
            </a:endParaRPr>
          </a:p>
        </p:txBody>
      </p:sp>
      <p:sp>
        <p:nvSpPr>
          <p:cNvPr id="3" name="Textfeld 2"/>
          <p:cNvSpPr txBox="1"/>
          <p:nvPr/>
        </p:nvSpPr>
        <p:spPr>
          <a:xfrm>
            <a:off x="12682847" y="-843148"/>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1075063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solidFill>
                  <a:srgbClr val="B75E68"/>
                </a:solidFill>
              </a:rPr>
              <a:t>14:30 </a:t>
            </a:r>
            <a:r>
              <a:rPr lang="mr-IN" sz="3600" dirty="0" smtClean="0">
                <a:solidFill>
                  <a:srgbClr val="B75E68"/>
                </a:solidFill>
              </a:rPr>
              <a:t>–</a:t>
            </a:r>
            <a:r>
              <a:rPr lang="de-DE" sz="3600" dirty="0" smtClean="0">
                <a:solidFill>
                  <a:srgbClr val="B75E68"/>
                </a:solidFill>
              </a:rPr>
              <a:t> 15:30 (3/3)</a:t>
            </a:r>
            <a:r>
              <a:rPr lang="de-DE" dirty="0" smtClean="0">
                <a:solidFill>
                  <a:srgbClr val="002060"/>
                </a:solidFill>
              </a:rPr>
              <a:t/>
            </a:r>
            <a:br>
              <a:rPr lang="de-DE" dirty="0" smtClean="0">
                <a:solidFill>
                  <a:srgbClr val="002060"/>
                </a:solidFill>
              </a:rPr>
            </a:br>
            <a:r>
              <a:rPr lang="de-DE" dirty="0" smtClean="0">
                <a:solidFill>
                  <a:srgbClr val="002060"/>
                </a:solidFill>
              </a:rPr>
              <a:t>	Einsammeln</a:t>
            </a:r>
            <a:endParaRPr lang="de-DE" dirty="0">
              <a:solidFill>
                <a:srgbClr val="002060"/>
              </a:solidFill>
            </a:endParaRPr>
          </a:p>
        </p:txBody>
      </p:sp>
      <p:pic>
        <p:nvPicPr>
          <p:cNvPr id="10" name="Grafik 2"/>
          <p:cNvPicPr/>
          <p:nvPr/>
        </p:nvPicPr>
        <p:blipFill>
          <a:blip r:embed="rId2" cstate="print">
            <a:extLst>
              <a:ext uri="{28A0092B-C50C-407E-A947-70E740481C1C}">
                <a14:useLocalDpi xmlns:a14="http://schemas.microsoft.com/office/drawing/2010/main" val="0"/>
              </a:ext>
            </a:extLst>
          </a:blip>
          <a:stretch>
            <a:fillRect/>
          </a:stretch>
        </p:blipFill>
        <p:spPr>
          <a:xfrm>
            <a:off x="9572631" y="71427"/>
            <a:ext cx="2546414" cy="1033708"/>
          </a:xfrm>
          <a:prstGeom prst="rect">
            <a:avLst/>
          </a:prstGeom>
        </p:spPr>
      </p:pic>
      <p:sp>
        <p:nvSpPr>
          <p:cNvPr id="3" name="Inhaltsplatzhalter 2"/>
          <p:cNvSpPr>
            <a:spLocks noGrp="1"/>
          </p:cNvSpPr>
          <p:nvPr>
            <p:ph idx="1"/>
          </p:nvPr>
        </p:nvSpPr>
        <p:spPr>
          <a:xfrm>
            <a:off x="600076" y="2368557"/>
            <a:ext cx="11029950" cy="2432046"/>
          </a:xfrm>
        </p:spPr>
        <p:txBody>
          <a:bodyPr/>
          <a:lstStyle/>
          <a:p>
            <a:r>
              <a:rPr lang="de-DE" dirty="0" smtClean="0">
                <a:solidFill>
                  <a:srgbClr val="002060"/>
                </a:solidFill>
              </a:rPr>
              <a:t>Nachdem alle Interviews geführt sind, treffen sich die Gruppen 1 </a:t>
            </a:r>
            <a:r>
              <a:rPr lang="mr-IN" dirty="0" smtClean="0">
                <a:solidFill>
                  <a:srgbClr val="002060"/>
                </a:solidFill>
              </a:rPr>
              <a:t>–</a:t>
            </a:r>
            <a:r>
              <a:rPr lang="de-DE" dirty="0" smtClean="0">
                <a:solidFill>
                  <a:srgbClr val="002060"/>
                </a:solidFill>
              </a:rPr>
              <a:t> 6 an ihrem Tisch, sichten die Antworten und fassen die Resultate auf einem Plakat zusammen. (Zeit: 30 Minuten)</a:t>
            </a:r>
          </a:p>
          <a:p>
            <a:r>
              <a:rPr lang="de-DE" dirty="0" smtClean="0">
                <a:solidFill>
                  <a:srgbClr val="002060"/>
                </a:solidFill>
              </a:rPr>
              <a:t>Jede Gruppe stellt </a:t>
            </a:r>
            <a:r>
              <a:rPr lang="de-DE" b="1" dirty="0" smtClean="0">
                <a:solidFill>
                  <a:srgbClr val="002060"/>
                </a:solidFill>
              </a:rPr>
              <a:t>um 16:15 in der </a:t>
            </a:r>
            <a:r>
              <a:rPr lang="de-DE" b="1" dirty="0" err="1" smtClean="0">
                <a:solidFill>
                  <a:srgbClr val="002060"/>
                </a:solidFill>
              </a:rPr>
              <a:t>Rotonda</a:t>
            </a:r>
            <a:r>
              <a:rPr lang="de-DE" b="1" dirty="0" smtClean="0">
                <a:solidFill>
                  <a:srgbClr val="002060"/>
                </a:solidFill>
              </a:rPr>
              <a:t> </a:t>
            </a:r>
            <a:r>
              <a:rPr lang="de-DE" dirty="0" smtClean="0">
                <a:solidFill>
                  <a:srgbClr val="002060"/>
                </a:solidFill>
              </a:rPr>
              <a:t>die “Forschungsresultate“ zu „ihrer“ Frage vor</a:t>
            </a:r>
            <a:r>
              <a:rPr lang="de-DE" dirty="0">
                <a:solidFill>
                  <a:srgbClr val="002060"/>
                </a:solidFill>
              </a:rPr>
              <a:t>.</a:t>
            </a:r>
          </a:p>
        </p:txBody>
      </p:sp>
      <p:sp>
        <p:nvSpPr>
          <p:cNvPr id="5" name="Rechteck 4"/>
          <p:cNvSpPr/>
          <p:nvPr/>
        </p:nvSpPr>
        <p:spPr>
          <a:xfrm>
            <a:off x="600076" y="2090041"/>
            <a:ext cx="11029950" cy="283914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1684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solidFill>
                  <a:srgbClr val="B75E68"/>
                </a:solidFill>
              </a:rPr>
              <a:t>Wir forschen „im Feld“</a:t>
            </a:r>
            <a:r>
              <a:rPr lang="de-DE" dirty="0" smtClean="0">
                <a:solidFill>
                  <a:srgbClr val="002060"/>
                </a:solidFill>
              </a:rPr>
              <a:t/>
            </a:r>
            <a:br>
              <a:rPr lang="de-DE" dirty="0" smtClean="0">
                <a:solidFill>
                  <a:srgbClr val="002060"/>
                </a:solidFill>
              </a:rPr>
            </a:br>
            <a:r>
              <a:rPr lang="de-DE" dirty="0">
                <a:solidFill>
                  <a:srgbClr val="002060"/>
                </a:solidFill>
              </a:rPr>
              <a:t>	</a:t>
            </a:r>
            <a:r>
              <a:rPr lang="de-DE" dirty="0" smtClean="0">
                <a:solidFill>
                  <a:srgbClr val="002060"/>
                </a:solidFill>
              </a:rPr>
              <a:t>Heranführen</a:t>
            </a:r>
            <a:endParaRPr lang="de-DE" dirty="0">
              <a:solidFill>
                <a:srgbClr val="002060"/>
              </a:solidFill>
            </a:endParaRPr>
          </a:p>
        </p:txBody>
      </p:sp>
      <p:sp>
        <p:nvSpPr>
          <p:cNvPr id="3" name="Inhaltsplatzhalter 2"/>
          <p:cNvSpPr>
            <a:spLocks noGrp="1"/>
          </p:cNvSpPr>
          <p:nvPr>
            <p:ph idx="1"/>
          </p:nvPr>
        </p:nvSpPr>
        <p:spPr>
          <a:xfrm>
            <a:off x="838200" y="1980003"/>
            <a:ext cx="9885218" cy="4351338"/>
          </a:xfrm>
        </p:spPr>
        <p:txBody>
          <a:bodyPr/>
          <a:lstStyle/>
          <a:p>
            <a:r>
              <a:rPr lang="de-DE" dirty="0" smtClean="0">
                <a:solidFill>
                  <a:srgbClr val="B75E68"/>
                </a:solidFill>
              </a:rPr>
              <a:t>Augen öffnen</a:t>
            </a:r>
          </a:p>
          <a:p>
            <a:r>
              <a:rPr lang="de-DE" dirty="0" smtClean="0">
                <a:solidFill>
                  <a:srgbClr val="B75E68"/>
                </a:solidFill>
              </a:rPr>
              <a:t>zuhören</a:t>
            </a:r>
          </a:p>
          <a:p>
            <a:r>
              <a:rPr lang="de-DE" dirty="0" smtClean="0">
                <a:solidFill>
                  <a:srgbClr val="B75E68"/>
                </a:solidFill>
              </a:rPr>
              <a:t>mit Neugier begegnen</a:t>
            </a:r>
          </a:p>
          <a:p>
            <a:r>
              <a:rPr lang="de-DE" dirty="0">
                <a:solidFill>
                  <a:srgbClr val="B75E68"/>
                </a:solidFill>
              </a:rPr>
              <a:t>f</a:t>
            </a:r>
            <a:r>
              <a:rPr lang="de-DE" dirty="0" smtClean="0">
                <a:solidFill>
                  <a:srgbClr val="B75E68"/>
                </a:solidFill>
              </a:rPr>
              <a:t>ragen und hinterfragen</a:t>
            </a:r>
          </a:p>
          <a:p>
            <a:r>
              <a:rPr lang="de-DE" dirty="0">
                <a:solidFill>
                  <a:srgbClr val="B75E68"/>
                </a:solidFill>
              </a:rPr>
              <a:t>s</a:t>
            </a:r>
            <a:r>
              <a:rPr lang="de-DE" dirty="0" smtClean="0">
                <a:solidFill>
                  <a:srgbClr val="B75E68"/>
                </a:solidFill>
              </a:rPr>
              <a:t>püren, überlegen</a:t>
            </a:r>
          </a:p>
          <a:p>
            <a:r>
              <a:rPr lang="de-DE" dirty="0">
                <a:solidFill>
                  <a:srgbClr val="B75E68"/>
                </a:solidFill>
              </a:rPr>
              <a:t>v</a:t>
            </a:r>
            <a:r>
              <a:rPr lang="de-DE" dirty="0" smtClean="0">
                <a:solidFill>
                  <a:srgbClr val="B75E68"/>
                </a:solidFill>
              </a:rPr>
              <a:t>erstehen</a:t>
            </a:r>
          </a:p>
          <a:p>
            <a:r>
              <a:rPr lang="de-DE" dirty="0" smtClean="0">
                <a:solidFill>
                  <a:srgbClr val="B75E68"/>
                </a:solidFill>
              </a:rPr>
              <a:t>verbinden</a:t>
            </a:r>
          </a:p>
          <a:p>
            <a:endParaRPr lang="de-DE" dirty="0"/>
          </a:p>
        </p:txBody>
      </p:sp>
      <p:pic>
        <p:nvPicPr>
          <p:cNvPr id="4" name="Bild 3"/>
          <p:cNvPicPr/>
          <p:nvPr/>
        </p:nvPicPr>
        <p:blipFill>
          <a:blip r:embed="rId2"/>
          <a:stretch>
            <a:fillRect/>
          </a:stretch>
        </p:blipFill>
        <p:spPr>
          <a:xfrm>
            <a:off x="5497603" y="1709121"/>
            <a:ext cx="5756910" cy="4033520"/>
          </a:xfrm>
          <a:prstGeom prst="rect">
            <a:avLst/>
          </a:prstGeom>
        </p:spPr>
      </p:pic>
    </p:spTree>
    <p:extLst>
      <p:ext uri="{BB962C8B-B14F-4D97-AF65-F5344CB8AC3E}">
        <p14:creationId xmlns:p14="http://schemas.microsoft.com/office/powerpoint/2010/main" val="1688323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0286" y="600496"/>
            <a:ext cx="3810000" cy="1600200"/>
          </a:xfrm>
        </p:spPr>
      </p:pic>
      <p:sp>
        <p:nvSpPr>
          <p:cNvPr id="5" name="Textfeld 4"/>
          <p:cNvSpPr txBox="1"/>
          <p:nvPr/>
        </p:nvSpPr>
        <p:spPr>
          <a:xfrm>
            <a:off x="4952010" y="1353787"/>
            <a:ext cx="6127668" cy="2585323"/>
          </a:xfrm>
          <a:prstGeom prst="rect">
            <a:avLst/>
          </a:prstGeom>
          <a:noFill/>
          <a:ln>
            <a:solidFill>
              <a:srgbClr val="B75E68"/>
            </a:solidFill>
          </a:ln>
        </p:spPr>
        <p:txBody>
          <a:bodyPr wrap="square" rtlCol="0">
            <a:spAutoFit/>
          </a:bodyPr>
          <a:lstStyle/>
          <a:p>
            <a:r>
              <a:rPr lang="de-DE" dirty="0" smtClean="0">
                <a:solidFill>
                  <a:srgbClr val="B75E68"/>
                </a:solidFill>
              </a:rPr>
              <a:t>„Willkommen </a:t>
            </a:r>
            <a:r>
              <a:rPr lang="de-DE" dirty="0">
                <a:solidFill>
                  <a:srgbClr val="B75E68"/>
                </a:solidFill>
              </a:rPr>
              <a:t>in </a:t>
            </a:r>
            <a:r>
              <a:rPr lang="de-DE" dirty="0" err="1">
                <a:solidFill>
                  <a:srgbClr val="B75E68"/>
                </a:solidFill>
              </a:rPr>
              <a:t>Arco</a:t>
            </a:r>
            <a:r>
              <a:rPr lang="de-DE" dirty="0">
                <a:solidFill>
                  <a:srgbClr val="B75E68"/>
                </a:solidFill>
              </a:rPr>
              <a:t>, dem Lern- Spiel- und Begegnungszentrum für </a:t>
            </a:r>
            <a:r>
              <a:rPr lang="de-DE" dirty="0" err="1">
                <a:solidFill>
                  <a:srgbClr val="B75E68"/>
                </a:solidFill>
              </a:rPr>
              <a:t>grosse</a:t>
            </a:r>
            <a:r>
              <a:rPr lang="de-DE" dirty="0">
                <a:solidFill>
                  <a:srgbClr val="B75E68"/>
                </a:solidFill>
              </a:rPr>
              <a:t> und kleine Menschen!</a:t>
            </a:r>
          </a:p>
          <a:p>
            <a:r>
              <a:rPr lang="de-DE" dirty="0">
                <a:solidFill>
                  <a:srgbClr val="B75E68"/>
                </a:solidFill>
              </a:rPr>
              <a:t>In der </a:t>
            </a:r>
            <a:r>
              <a:rPr lang="de-DE" dirty="0" err="1">
                <a:solidFill>
                  <a:srgbClr val="B75E68"/>
                </a:solidFill>
              </a:rPr>
              <a:t>Arco</a:t>
            </a:r>
            <a:r>
              <a:rPr lang="de-DE" dirty="0">
                <a:solidFill>
                  <a:srgbClr val="B75E68"/>
                </a:solidFill>
              </a:rPr>
              <a:t> leben und forschen wir, was es </a:t>
            </a:r>
            <a:r>
              <a:rPr lang="de-DE" dirty="0" err="1">
                <a:solidFill>
                  <a:srgbClr val="B75E68"/>
                </a:solidFill>
              </a:rPr>
              <a:t>heisst</a:t>
            </a:r>
            <a:r>
              <a:rPr lang="de-DE" dirty="0">
                <a:solidFill>
                  <a:srgbClr val="B75E68"/>
                </a:solidFill>
              </a:rPr>
              <a:t>, die tieferliegenden Lebens- und </a:t>
            </a:r>
            <a:r>
              <a:rPr lang="de-DE" dirty="0" smtClean="0">
                <a:solidFill>
                  <a:srgbClr val="B75E68"/>
                </a:solidFill>
              </a:rPr>
              <a:t>Entwicklungsprozesse </a:t>
            </a:r>
            <a:r>
              <a:rPr lang="de-DE" dirty="0">
                <a:solidFill>
                  <a:srgbClr val="B75E68"/>
                </a:solidFill>
              </a:rPr>
              <a:t>zu wahren und zu respektieren.</a:t>
            </a:r>
          </a:p>
          <a:p>
            <a:r>
              <a:rPr lang="de-DE" dirty="0">
                <a:solidFill>
                  <a:srgbClr val="B75E68"/>
                </a:solidFill>
              </a:rPr>
              <a:t>Wie können wir eine Kultur entwickeln, in der das Zusammensein mit unsren Kindern von tiefer Begegnung und Freude geprägt ist? Wie kann Lernen leicht, freudvoll, selbstbestimmt und verantwortlich geschehen</a:t>
            </a:r>
            <a:r>
              <a:rPr lang="de-DE" dirty="0" smtClean="0">
                <a:solidFill>
                  <a:srgbClr val="B75E68"/>
                </a:solidFill>
              </a:rPr>
              <a:t>?"</a:t>
            </a:r>
            <a:endParaRPr lang="de-DE" dirty="0">
              <a:solidFill>
                <a:srgbClr val="B75E68"/>
              </a:solidFill>
            </a:endParaRPr>
          </a:p>
        </p:txBody>
      </p:sp>
      <p:sp>
        <p:nvSpPr>
          <p:cNvPr id="6" name="Rechteck 5"/>
          <p:cNvSpPr/>
          <p:nvPr/>
        </p:nvSpPr>
        <p:spPr>
          <a:xfrm>
            <a:off x="1199403" y="4583873"/>
            <a:ext cx="9425382" cy="1567543"/>
          </a:xfrm>
          <a:prstGeom prst="rect">
            <a:avLst/>
          </a:prstGeom>
          <a:solidFill>
            <a:srgbClr val="F78C91">
              <a:alpha val="36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charset="0"/>
              <a:buChar char="•"/>
            </a:pPr>
            <a:endParaRPr lang="de-DE"/>
          </a:p>
        </p:txBody>
      </p:sp>
      <p:sp>
        <p:nvSpPr>
          <p:cNvPr id="7" name="Textfeld 6"/>
          <p:cNvSpPr txBox="1"/>
          <p:nvPr/>
        </p:nvSpPr>
        <p:spPr>
          <a:xfrm>
            <a:off x="1269669" y="4773881"/>
            <a:ext cx="9228117" cy="1200329"/>
          </a:xfrm>
          <a:prstGeom prst="rect">
            <a:avLst/>
          </a:prstGeom>
          <a:noFill/>
        </p:spPr>
        <p:txBody>
          <a:bodyPr wrap="square" rtlCol="0">
            <a:spAutoFit/>
          </a:bodyPr>
          <a:lstStyle/>
          <a:p>
            <a:pPr marL="285750" indent="-285750">
              <a:buFont typeface="Arial" charset="0"/>
              <a:buChar char="•"/>
            </a:pPr>
            <a:r>
              <a:rPr lang="de-DE" dirty="0" smtClean="0">
                <a:solidFill>
                  <a:srgbClr val="002060"/>
                </a:solidFill>
              </a:rPr>
              <a:t>Beteiligung beginnt bei der Geburt, ist ein Lebensprozess. In der </a:t>
            </a:r>
            <a:r>
              <a:rPr lang="de-DE" dirty="0" err="1" smtClean="0">
                <a:solidFill>
                  <a:srgbClr val="002060"/>
                </a:solidFill>
              </a:rPr>
              <a:t>Arco</a:t>
            </a:r>
            <a:r>
              <a:rPr lang="de-DE" dirty="0" smtClean="0">
                <a:solidFill>
                  <a:srgbClr val="002060"/>
                </a:solidFill>
              </a:rPr>
              <a:t> wird diesem Gedanken konsequent Rechnung getragen.</a:t>
            </a:r>
          </a:p>
          <a:p>
            <a:pPr marL="285750" indent="-285750">
              <a:buFont typeface="Arial" charset="0"/>
              <a:buChar char="•"/>
            </a:pPr>
            <a:r>
              <a:rPr lang="de-DE" dirty="0" smtClean="0">
                <a:solidFill>
                  <a:srgbClr val="002060"/>
                </a:solidFill>
              </a:rPr>
              <a:t>Begegnung mit diesem einzigartigen Ort der Entwicklung und des Lernens mit einem Austausch der dort Wirkenden.</a:t>
            </a:r>
            <a:endParaRPr lang="de-DE" dirty="0">
              <a:solidFill>
                <a:srgbClr val="002060"/>
              </a:solidFill>
            </a:endParaRPr>
          </a:p>
        </p:txBody>
      </p:sp>
    </p:spTree>
    <p:extLst>
      <p:ext uri="{BB962C8B-B14F-4D97-AF65-F5344CB8AC3E}">
        <p14:creationId xmlns:p14="http://schemas.microsoft.com/office/powerpoint/2010/main" val="1332760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158" y="505998"/>
            <a:ext cx="3048000" cy="3048000"/>
          </a:xfrm>
        </p:spPr>
      </p:pic>
      <p:sp>
        <p:nvSpPr>
          <p:cNvPr id="8" name="Rechteck 7"/>
          <p:cNvSpPr/>
          <p:nvPr/>
        </p:nvSpPr>
        <p:spPr>
          <a:xfrm>
            <a:off x="3966358" y="4702629"/>
            <a:ext cx="6884059" cy="1567543"/>
          </a:xfrm>
          <a:prstGeom prst="rect">
            <a:avLst/>
          </a:prstGeom>
          <a:solidFill>
            <a:srgbClr val="F78C91">
              <a:alpha val="36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charset="0"/>
              <a:buChar char="•"/>
            </a:pPr>
            <a:endParaRPr lang="de-DE"/>
          </a:p>
        </p:txBody>
      </p:sp>
      <p:sp>
        <p:nvSpPr>
          <p:cNvPr id="9" name="Textfeld 8"/>
          <p:cNvSpPr txBox="1"/>
          <p:nvPr/>
        </p:nvSpPr>
        <p:spPr>
          <a:xfrm>
            <a:off x="4001983" y="4750129"/>
            <a:ext cx="6792686" cy="1477328"/>
          </a:xfrm>
          <a:prstGeom prst="rect">
            <a:avLst/>
          </a:prstGeom>
          <a:noFill/>
        </p:spPr>
        <p:txBody>
          <a:bodyPr wrap="square" rtlCol="0">
            <a:spAutoFit/>
          </a:bodyPr>
          <a:lstStyle/>
          <a:p>
            <a:pPr marL="285750" indent="-285750">
              <a:buFont typeface="Arial" charset="0"/>
              <a:buChar char="•"/>
            </a:pPr>
            <a:r>
              <a:rPr lang="de-DE" dirty="0">
                <a:solidFill>
                  <a:srgbClr val="002060"/>
                </a:solidFill>
              </a:rPr>
              <a:t>Die Heitere Fahne ist ein Ort, wo es im Zusammensein mit den verschiedensten Menschen darum geht, Kunst-, Arbeits-, Genuss- und Lebensräume zu schaffen. </a:t>
            </a:r>
            <a:endParaRPr lang="de-DE" dirty="0" smtClean="0">
              <a:solidFill>
                <a:srgbClr val="002060"/>
              </a:solidFill>
            </a:endParaRPr>
          </a:p>
          <a:p>
            <a:pPr marL="285750" indent="-285750">
              <a:buFont typeface="Arial" charset="0"/>
              <a:buChar char="•"/>
            </a:pPr>
            <a:r>
              <a:rPr lang="de-DE" dirty="0" smtClean="0">
                <a:solidFill>
                  <a:srgbClr val="002060"/>
                </a:solidFill>
              </a:rPr>
              <a:t>Nachspüren, wie alles entstand, wie gearbeitet, verhandelt, vermittelt, integriert, gewirtschaftet wird.</a:t>
            </a:r>
            <a:endParaRPr lang="de-DE" dirty="0">
              <a:solidFill>
                <a:srgbClr val="002060"/>
              </a:solidFill>
            </a:endParaRPr>
          </a:p>
        </p:txBody>
      </p:sp>
      <p:sp>
        <p:nvSpPr>
          <p:cNvPr id="10" name="Oval 9"/>
          <p:cNvSpPr/>
          <p:nvPr/>
        </p:nvSpPr>
        <p:spPr>
          <a:xfrm>
            <a:off x="4607626" y="1690688"/>
            <a:ext cx="4750130" cy="2406299"/>
          </a:xfrm>
          <a:prstGeom prst="ellipse">
            <a:avLst/>
          </a:prstGeom>
          <a:noFill/>
          <a:ln w="28575">
            <a:solidFill>
              <a:srgbClr val="B75E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5355773" y="2244434"/>
            <a:ext cx="3336966" cy="1496291"/>
          </a:xfrm>
          <a:prstGeom prst="rect">
            <a:avLst/>
          </a:prstGeom>
          <a:noFill/>
        </p:spPr>
        <p:txBody>
          <a:bodyPr wrap="square" rtlCol="0">
            <a:spAutoFit/>
          </a:bodyPr>
          <a:lstStyle/>
          <a:p>
            <a:r>
              <a:rPr lang="de-DE" dirty="0">
                <a:solidFill>
                  <a:srgbClr val="B75E68"/>
                </a:solidFill>
              </a:rPr>
              <a:t>Ein inklusiver Freiraumpalast</a:t>
            </a:r>
          </a:p>
          <a:p>
            <a:pPr lvl="1"/>
            <a:r>
              <a:rPr lang="de-DE" dirty="0">
                <a:solidFill>
                  <a:srgbClr val="B75E68"/>
                </a:solidFill>
              </a:rPr>
              <a:t>Ein etwas anderer Treffpunkt</a:t>
            </a:r>
          </a:p>
          <a:p>
            <a:r>
              <a:rPr lang="de-DE" dirty="0">
                <a:solidFill>
                  <a:srgbClr val="B75E68"/>
                </a:solidFill>
              </a:rPr>
              <a:t>Voller Idealismus </a:t>
            </a:r>
            <a:r>
              <a:rPr lang="mr-IN" dirty="0">
                <a:solidFill>
                  <a:srgbClr val="B75E68"/>
                </a:solidFill>
              </a:rPr>
              <a:t>–</a:t>
            </a:r>
            <a:r>
              <a:rPr lang="de-DE" dirty="0">
                <a:solidFill>
                  <a:srgbClr val="B75E68"/>
                </a:solidFill>
              </a:rPr>
              <a:t> non-profit</a:t>
            </a:r>
          </a:p>
          <a:p>
            <a:pPr lvl="1"/>
            <a:r>
              <a:rPr lang="de-DE" dirty="0">
                <a:solidFill>
                  <a:srgbClr val="B75E68"/>
                </a:solidFill>
              </a:rPr>
              <a:t>Unermüdliches Engagement</a:t>
            </a:r>
          </a:p>
          <a:p>
            <a:endParaRPr lang="de-DE" dirty="0"/>
          </a:p>
        </p:txBody>
      </p:sp>
      <p:sp>
        <p:nvSpPr>
          <p:cNvPr id="12" name="Textfeld 11"/>
          <p:cNvSpPr txBox="1"/>
          <p:nvPr/>
        </p:nvSpPr>
        <p:spPr>
          <a:xfrm>
            <a:off x="1531914" y="3598223"/>
            <a:ext cx="2303813" cy="369332"/>
          </a:xfrm>
          <a:prstGeom prst="rect">
            <a:avLst/>
          </a:prstGeom>
          <a:noFill/>
        </p:spPr>
        <p:txBody>
          <a:bodyPr wrap="square" rtlCol="0">
            <a:spAutoFit/>
          </a:bodyPr>
          <a:lstStyle/>
          <a:p>
            <a:r>
              <a:rPr lang="de-DE" dirty="0" smtClean="0"/>
              <a:t>Die heitere Fahne</a:t>
            </a:r>
            <a:endParaRPr lang="de-DE" dirty="0"/>
          </a:p>
        </p:txBody>
      </p:sp>
    </p:spTree>
    <p:extLst>
      <p:ext uri="{BB962C8B-B14F-4D97-AF65-F5344CB8AC3E}">
        <p14:creationId xmlns:p14="http://schemas.microsoft.com/office/powerpoint/2010/main" val="286749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5474" y="522536"/>
            <a:ext cx="2737104" cy="402336"/>
          </a:xfrm>
        </p:spPr>
      </p:pic>
      <p:sp>
        <p:nvSpPr>
          <p:cNvPr id="7" name="Textfeld 6"/>
          <p:cNvSpPr txBox="1"/>
          <p:nvPr/>
        </p:nvSpPr>
        <p:spPr>
          <a:xfrm>
            <a:off x="4144488" y="1441304"/>
            <a:ext cx="7766463" cy="2862322"/>
          </a:xfrm>
          <a:prstGeom prst="rect">
            <a:avLst/>
          </a:prstGeom>
          <a:noFill/>
          <a:ln>
            <a:solidFill>
              <a:srgbClr val="B75E68"/>
            </a:solidFill>
          </a:ln>
        </p:spPr>
        <p:txBody>
          <a:bodyPr wrap="square" rtlCol="0">
            <a:spAutoFit/>
          </a:bodyPr>
          <a:lstStyle/>
          <a:p>
            <a:pPr fontAlgn="base"/>
            <a:r>
              <a:rPr lang="de-DE" b="1" dirty="0">
                <a:solidFill>
                  <a:srgbClr val="B75E68"/>
                </a:solidFill>
              </a:rPr>
              <a:t>Ein kunterbunter Ort zum </a:t>
            </a:r>
            <a:r>
              <a:rPr lang="de-DE" b="1" dirty="0" err="1">
                <a:solidFill>
                  <a:srgbClr val="B75E68"/>
                </a:solidFill>
              </a:rPr>
              <a:t>Geniessen</a:t>
            </a:r>
            <a:r>
              <a:rPr lang="de-DE" b="1" dirty="0">
                <a:solidFill>
                  <a:srgbClr val="B75E68"/>
                </a:solidFill>
              </a:rPr>
              <a:t>, Ideen spinnen, Austauschen, Verweilen, Teetrinken, Musizieren, Tanzen und vieles mehr.</a:t>
            </a:r>
            <a:endParaRPr lang="de-DE" dirty="0">
              <a:solidFill>
                <a:srgbClr val="B75E68"/>
              </a:solidFill>
            </a:endParaRPr>
          </a:p>
          <a:p>
            <a:pPr fontAlgn="base"/>
            <a:r>
              <a:rPr lang="de-DE" b="1" dirty="0">
                <a:solidFill>
                  <a:srgbClr val="B75E68"/>
                </a:solidFill>
              </a:rPr>
              <a:t>Von Mittwoch bis Freitag gibt es ein vegetarisches Mittagsmenu.</a:t>
            </a:r>
            <a:endParaRPr lang="de-DE" dirty="0">
              <a:solidFill>
                <a:srgbClr val="B75E68"/>
              </a:solidFill>
            </a:endParaRPr>
          </a:p>
          <a:p>
            <a:pPr fontAlgn="base"/>
            <a:r>
              <a:rPr lang="de-DE" b="1" dirty="0">
                <a:solidFill>
                  <a:srgbClr val="B75E68"/>
                </a:solidFill>
              </a:rPr>
              <a:t>Der hintere Teil des werkhof102 bietet Raum für Kurse und Workshops aller Art. </a:t>
            </a:r>
            <a:endParaRPr lang="de-DE" dirty="0">
              <a:solidFill>
                <a:srgbClr val="B75E68"/>
              </a:solidFill>
            </a:endParaRPr>
          </a:p>
          <a:p>
            <a:pPr fontAlgn="base"/>
            <a:r>
              <a:rPr lang="de-DE" b="1" dirty="0">
                <a:solidFill>
                  <a:srgbClr val="B75E68"/>
                </a:solidFill>
              </a:rPr>
              <a:t>Wir bieten eine Plattform für soziale, nachhaltige und kulturelle Projekte sowie für Künstler verschiedenster Sparten.</a:t>
            </a:r>
            <a:endParaRPr lang="de-DE" dirty="0">
              <a:solidFill>
                <a:srgbClr val="B75E68"/>
              </a:solidFill>
            </a:endParaRPr>
          </a:p>
          <a:p>
            <a:pPr fontAlgn="base"/>
            <a:r>
              <a:rPr lang="de-DE" b="1" dirty="0">
                <a:solidFill>
                  <a:srgbClr val="B75E68"/>
                </a:solidFill>
              </a:rPr>
              <a:t>Unser Ziel ist es die Menschen zu begeistern, indem wir sie zusammenbringen, bewegen und inspirieren. </a:t>
            </a:r>
            <a:endParaRPr lang="de-DE" dirty="0">
              <a:solidFill>
                <a:srgbClr val="B75E68"/>
              </a:solidFill>
            </a:endParaRPr>
          </a:p>
          <a:p>
            <a:pPr fontAlgn="base"/>
            <a:r>
              <a:rPr lang="de-DE" b="1" dirty="0">
                <a:solidFill>
                  <a:srgbClr val="B75E68"/>
                </a:solidFill>
              </a:rPr>
              <a:t>Komm vorbei, wir freuen uns auf dich</a:t>
            </a:r>
            <a:r>
              <a:rPr lang="de-DE" b="1" dirty="0" smtClean="0">
                <a:solidFill>
                  <a:srgbClr val="B75E68"/>
                </a:solidFill>
              </a:rPr>
              <a:t>!</a:t>
            </a:r>
            <a:endParaRPr lang="de-DE" dirty="0">
              <a:solidFill>
                <a:srgbClr val="B75E68"/>
              </a:solidFill>
            </a:endParaRPr>
          </a:p>
        </p:txBody>
      </p:sp>
      <p:sp>
        <p:nvSpPr>
          <p:cNvPr id="11" name="Rechteck 10"/>
          <p:cNvSpPr/>
          <p:nvPr/>
        </p:nvSpPr>
        <p:spPr>
          <a:xfrm>
            <a:off x="807518" y="5011384"/>
            <a:ext cx="9425382" cy="1567543"/>
          </a:xfrm>
          <a:prstGeom prst="rect">
            <a:avLst/>
          </a:prstGeom>
          <a:solidFill>
            <a:srgbClr val="F78C91">
              <a:alpha val="36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charset="0"/>
              <a:buChar char="•"/>
            </a:pPr>
            <a:endParaRPr lang="de-DE"/>
          </a:p>
        </p:txBody>
      </p:sp>
      <p:sp>
        <p:nvSpPr>
          <p:cNvPr id="8" name="Textfeld 7"/>
          <p:cNvSpPr txBox="1"/>
          <p:nvPr/>
        </p:nvSpPr>
        <p:spPr>
          <a:xfrm>
            <a:off x="915474" y="5225142"/>
            <a:ext cx="9024173" cy="1477328"/>
          </a:xfrm>
          <a:prstGeom prst="rect">
            <a:avLst/>
          </a:prstGeom>
          <a:noFill/>
        </p:spPr>
        <p:txBody>
          <a:bodyPr wrap="square" rtlCol="0">
            <a:spAutoFit/>
          </a:bodyPr>
          <a:lstStyle/>
          <a:p>
            <a:pPr marL="285750" indent="-285750">
              <a:buFont typeface="Arial" charset="0"/>
              <a:buChar char="•"/>
            </a:pPr>
            <a:r>
              <a:rPr lang="de-DE" dirty="0" smtClean="0">
                <a:solidFill>
                  <a:srgbClr val="002060"/>
                </a:solidFill>
              </a:rPr>
              <a:t>Zwei junge Gymnasiastinnen, ein Raum und eine Menge Ideen. Umgesetzt mit viel Power und einem ausgeprägten Sinn fürs Miteinander. </a:t>
            </a:r>
          </a:p>
          <a:p>
            <a:pPr marL="285750" indent="-285750">
              <a:buFont typeface="Arial" charset="0"/>
              <a:buChar char="•"/>
            </a:pPr>
            <a:r>
              <a:rPr lang="de-DE" dirty="0" smtClean="0">
                <a:solidFill>
                  <a:srgbClr val="002060"/>
                </a:solidFill>
              </a:rPr>
              <a:t>Erfahren, wie man „einfach tut“, intuitiv an Dinge herangeht, ausprobiert und wieder verwirft. Gemeinsam mit anderen.</a:t>
            </a:r>
          </a:p>
          <a:p>
            <a:pPr marL="285750" indent="-285750">
              <a:buFont typeface="Arial" charset="0"/>
              <a:buChar char="•"/>
            </a:pPr>
            <a:endParaRPr lang="de-DE" dirty="0"/>
          </a:p>
        </p:txBody>
      </p:sp>
      <p:pic>
        <p:nvPicPr>
          <p:cNvPr id="9" name="Bi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669" y="2208811"/>
            <a:ext cx="3403553" cy="2078179"/>
          </a:xfrm>
          <a:prstGeom prst="rect">
            <a:avLst/>
          </a:prstGeom>
        </p:spPr>
      </p:pic>
    </p:spTree>
    <p:extLst>
      <p:ext uri="{BB962C8B-B14F-4D97-AF65-F5344CB8AC3E}">
        <p14:creationId xmlns:p14="http://schemas.microsoft.com/office/powerpoint/2010/main" val="2019818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9312" y="-23746"/>
            <a:ext cx="5188904" cy="6858000"/>
          </a:xfrm>
          <a:prstGeom prst="rect">
            <a:avLst/>
          </a:prstGeom>
        </p:spPr>
      </p:pic>
    </p:spTree>
    <p:extLst>
      <p:ext uri="{BB962C8B-B14F-4D97-AF65-F5344CB8AC3E}">
        <p14:creationId xmlns:p14="http://schemas.microsoft.com/office/powerpoint/2010/main" val="461195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2151" y="1411810"/>
            <a:ext cx="2540000" cy="1803400"/>
          </a:xfrm>
        </p:spPr>
      </p:pic>
      <p:sp>
        <p:nvSpPr>
          <p:cNvPr id="5" name="Textfeld 4"/>
          <p:cNvSpPr txBox="1"/>
          <p:nvPr/>
        </p:nvSpPr>
        <p:spPr>
          <a:xfrm>
            <a:off x="4572001" y="1377538"/>
            <a:ext cx="5613399" cy="2585323"/>
          </a:xfrm>
          <a:prstGeom prst="rect">
            <a:avLst/>
          </a:prstGeom>
          <a:noFill/>
        </p:spPr>
        <p:txBody>
          <a:bodyPr wrap="square" rtlCol="0">
            <a:spAutoFit/>
          </a:bodyPr>
          <a:lstStyle/>
          <a:p>
            <a:r>
              <a:rPr lang="de-DE" b="1" i="1" dirty="0">
                <a:solidFill>
                  <a:srgbClr val="B75E68"/>
                </a:solidFill>
              </a:rPr>
              <a:t>Wir entwickeln Lösungen für aktuelle </a:t>
            </a:r>
            <a:r>
              <a:rPr lang="de-DE" b="1" i="1" dirty="0" smtClean="0">
                <a:solidFill>
                  <a:srgbClr val="B75E68"/>
                </a:solidFill>
              </a:rPr>
              <a:t>Herausforderungen</a:t>
            </a:r>
          </a:p>
          <a:p>
            <a:endParaRPr lang="de-DE" b="1" i="1" dirty="0">
              <a:solidFill>
                <a:srgbClr val="B75E68"/>
              </a:solidFill>
            </a:endParaRPr>
          </a:p>
          <a:p>
            <a:r>
              <a:rPr lang="de-DE" b="1" i="1" dirty="0">
                <a:solidFill>
                  <a:srgbClr val="B75E68"/>
                </a:solidFill>
              </a:rPr>
              <a:t>Wir verbinden Stadt und </a:t>
            </a:r>
            <a:r>
              <a:rPr lang="de-DE" b="1" i="1" dirty="0" smtClean="0">
                <a:solidFill>
                  <a:srgbClr val="B75E68"/>
                </a:solidFill>
              </a:rPr>
              <a:t>Land</a:t>
            </a:r>
          </a:p>
          <a:p>
            <a:endParaRPr lang="de-DE" b="1" i="1" dirty="0">
              <a:solidFill>
                <a:srgbClr val="B75E68"/>
              </a:solidFill>
            </a:endParaRPr>
          </a:p>
          <a:p>
            <a:r>
              <a:rPr lang="de-DE" b="1" i="1" dirty="0">
                <a:solidFill>
                  <a:srgbClr val="B75E68"/>
                </a:solidFill>
              </a:rPr>
              <a:t>Wir setzen Impulse für zukunftsfähige </a:t>
            </a:r>
            <a:r>
              <a:rPr lang="de-DE" b="1" i="1" dirty="0" smtClean="0">
                <a:solidFill>
                  <a:srgbClr val="B75E68"/>
                </a:solidFill>
              </a:rPr>
              <a:t>Regionen</a:t>
            </a:r>
          </a:p>
          <a:p>
            <a:endParaRPr lang="de-DE" b="1" i="1" dirty="0">
              <a:solidFill>
                <a:srgbClr val="B75E68"/>
              </a:solidFill>
            </a:endParaRPr>
          </a:p>
          <a:p>
            <a:r>
              <a:rPr lang="de-DE" b="1" i="1" dirty="0">
                <a:solidFill>
                  <a:srgbClr val="B75E68"/>
                </a:solidFill>
              </a:rPr>
              <a:t>Wir machen Wissen </a:t>
            </a:r>
            <a:r>
              <a:rPr lang="de-DE" b="1" i="1" dirty="0" smtClean="0">
                <a:solidFill>
                  <a:srgbClr val="B75E68"/>
                </a:solidFill>
              </a:rPr>
              <a:t>zugänglich</a:t>
            </a:r>
          </a:p>
          <a:p>
            <a:endParaRPr lang="de-DE" b="1" i="1" dirty="0" smtClean="0">
              <a:solidFill>
                <a:srgbClr val="B75E68"/>
              </a:solidFill>
            </a:endParaRPr>
          </a:p>
          <a:p>
            <a:r>
              <a:rPr lang="de-DE" b="1" i="1" dirty="0">
                <a:solidFill>
                  <a:srgbClr val="B75E68"/>
                </a:solidFill>
              </a:rPr>
              <a:t>Wir vernetzen Menschen, Wissen und Erfahrungen</a:t>
            </a:r>
            <a:endParaRPr lang="de-DE" dirty="0">
              <a:solidFill>
                <a:srgbClr val="B75E68"/>
              </a:solidFill>
            </a:endParaRPr>
          </a:p>
        </p:txBody>
      </p:sp>
      <p:sp>
        <p:nvSpPr>
          <p:cNvPr id="6" name="Rechteck 5"/>
          <p:cNvSpPr/>
          <p:nvPr/>
        </p:nvSpPr>
        <p:spPr>
          <a:xfrm>
            <a:off x="760018" y="4441370"/>
            <a:ext cx="9425382" cy="1567543"/>
          </a:xfrm>
          <a:prstGeom prst="rect">
            <a:avLst/>
          </a:prstGeom>
          <a:solidFill>
            <a:srgbClr val="F78C91">
              <a:alpha val="36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charset="0"/>
              <a:buChar char="•"/>
            </a:pPr>
            <a:endParaRPr lang="de-DE"/>
          </a:p>
        </p:txBody>
      </p:sp>
      <p:sp>
        <p:nvSpPr>
          <p:cNvPr id="7" name="Textfeld 6"/>
          <p:cNvSpPr txBox="1"/>
          <p:nvPr/>
        </p:nvSpPr>
        <p:spPr>
          <a:xfrm>
            <a:off x="1002151" y="4595751"/>
            <a:ext cx="8949371" cy="1200329"/>
          </a:xfrm>
          <a:prstGeom prst="rect">
            <a:avLst/>
          </a:prstGeom>
          <a:noFill/>
        </p:spPr>
        <p:txBody>
          <a:bodyPr wrap="square" rtlCol="0">
            <a:spAutoFit/>
          </a:bodyPr>
          <a:lstStyle/>
          <a:p>
            <a:pPr marL="285750" indent="-285750">
              <a:buFont typeface="Arial" charset="0"/>
              <a:buChar char="•"/>
            </a:pPr>
            <a:r>
              <a:rPr lang="de-DE" dirty="0" smtClean="0">
                <a:solidFill>
                  <a:srgbClr val="002060"/>
                </a:solidFill>
              </a:rPr>
              <a:t>Ressourcen nutzen, Trägerschaften stärken, Menschen verbinden </a:t>
            </a:r>
            <a:r>
              <a:rPr lang="mr-IN" dirty="0" smtClean="0">
                <a:solidFill>
                  <a:srgbClr val="002060"/>
                </a:solidFill>
              </a:rPr>
              <a:t>–</a:t>
            </a:r>
            <a:r>
              <a:rPr lang="de-DE" dirty="0" smtClean="0">
                <a:solidFill>
                  <a:srgbClr val="002060"/>
                </a:solidFill>
              </a:rPr>
              <a:t> dafür setzt sich </a:t>
            </a:r>
            <a:r>
              <a:rPr lang="de-DE" dirty="0" err="1" smtClean="0">
                <a:solidFill>
                  <a:srgbClr val="002060"/>
                </a:solidFill>
              </a:rPr>
              <a:t>Planval</a:t>
            </a:r>
            <a:r>
              <a:rPr lang="de-DE" dirty="0" smtClean="0">
                <a:solidFill>
                  <a:srgbClr val="002060"/>
                </a:solidFill>
              </a:rPr>
              <a:t> ein.</a:t>
            </a:r>
          </a:p>
          <a:p>
            <a:pPr marL="285750" indent="-285750">
              <a:buFont typeface="Arial" charset="0"/>
              <a:buChar char="•"/>
            </a:pPr>
            <a:r>
              <a:rPr lang="de-DE" dirty="0" smtClean="0">
                <a:solidFill>
                  <a:srgbClr val="002060"/>
                </a:solidFill>
              </a:rPr>
              <a:t>Einblicke in Themen wie Netzwerkmanagement und Austausch über konkrete Projekte.</a:t>
            </a:r>
          </a:p>
          <a:p>
            <a:pPr marL="285750" indent="-285750">
              <a:buFont typeface="Arial" charset="0"/>
              <a:buChar char="•"/>
            </a:pPr>
            <a:r>
              <a:rPr lang="de-DE" dirty="0" smtClean="0">
                <a:solidFill>
                  <a:srgbClr val="002060"/>
                </a:solidFill>
              </a:rPr>
              <a:t>Sodann: Eintauchen und gleich selber erleben!</a:t>
            </a:r>
          </a:p>
        </p:txBody>
      </p:sp>
    </p:spTree>
    <p:extLst>
      <p:ext uri="{BB962C8B-B14F-4D97-AF65-F5344CB8AC3E}">
        <p14:creationId xmlns:p14="http://schemas.microsoft.com/office/powerpoint/2010/main" val="1817588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7" descr="Swisscom_Stacked_Primary_RGB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280" y="892177"/>
            <a:ext cx="2407720" cy="187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1382" y="1009395"/>
            <a:ext cx="5364018" cy="2553196"/>
          </a:xfrm>
          <a:prstGeom prst="rect">
            <a:avLst/>
          </a:prstGeom>
          <a:ln>
            <a:solidFill>
              <a:srgbClr val="B75E68"/>
            </a:solidFill>
          </a:ln>
        </p:spPr>
      </p:pic>
      <p:sp>
        <p:nvSpPr>
          <p:cNvPr id="8" name="Rechteck 7"/>
          <p:cNvSpPr/>
          <p:nvPr/>
        </p:nvSpPr>
        <p:spPr>
          <a:xfrm>
            <a:off x="760018" y="4061360"/>
            <a:ext cx="9425382" cy="1698172"/>
          </a:xfrm>
          <a:prstGeom prst="rect">
            <a:avLst/>
          </a:prstGeom>
          <a:solidFill>
            <a:srgbClr val="F78C91">
              <a:alpha val="36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charset="0"/>
              <a:buChar char="•"/>
            </a:pPr>
            <a:endParaRPr lang="de-DE"/>
          </a:p>
        </p:txBody>
      </p:sp>
      <p:sp>
        <p:nvSpPr>
          <p:cNvPr id="9" name="Textfeld 8"/>
          <p:cNvSpPr txBox="1"/>
          <p:nvPr/>
        </p:nvSpPr>
        <p:spPr>
          <a:xfrm>
            <a:off x="938151" y="4156364"/>
            <a:ext cx="8942119" cy="1477328"/>
          </a:xfrm>
          <a:prstGeom prst="rect">
            <a:avLst/>
          </a:prstGeom>
          <a:noFill/>
        </p:spPr>
        <p:txBody>
          <a:bodyPr wrap="square" rtlCol="0">
            <a:spAutoFit/>
          </a:bodyPr>
          <a:lstStyle/>
          <a:p>
            <a:pPr marL="285750" indent="-285750">
              <a:buFont typeface="Arial" charset="0"/>
              <a:buChar char="•"/>
            </a:pPr>
            <a:r>
              <a:rPr lang="de-DE" dirty="0" smtClean="0">
                <a:solidFill>
                  <a:srgbClr val="002060"/>
                </a:solidFill>
              </a:rPr>
              <a:t>Swisscom arbeitet seit Jahren mit innovativen Methoden in der Produkt- und Serviceentwicklung, aber auch in der Art und Weise wie Mitarbeitende zusammenarbeiten und Führungskräfte führen.</a:t>
            </a:r>
          </a:p>
          <a:p>
            <a:pPr marL="285750" indent="-285750">
              <a:buFont typeface="Arial" charset="0"/>
              <a:buChar char="•"/>
            </a:pPr>
            <a:r>
              <a:rPr lang="de-DE" dirty="0" smtClean="0">
                <a:solidFill>
                  <a:srgbClr val="002060"/>
                </a:solidFill>
              </a:rPr>
              <a:t>Einblick in die Örtlichkeiten und Wirkungsfelder, an denen unter Beteiligung von vielen verschiedenen Menschen und Gruppen „entwickelt“ wird.   </a:t>
            </a:r>
          </a:p>
        </p:txBody>
      </p:sp>
      <p:sp>
        <p:nvSpPr>
          <p:cNvPr id="11" name="Rechteck 10"/>
          <p:cNvSpPr/>
          <p:nvPr/>
        </p:nvSpPr>
        <p:spPr>
          <a:xfrm>
            <a:off x="4821382" y="985652"/>
            <a:ext cx="5364018" cy="2565070"/>
          </a:xfrm>
          <a:prstGeom prst="rect">
            <a:avLst/>
          </a:prstGeom>
          <a:noFill/>
          <a:ln w="28575">
            <a:solidFill>
              <a:srgbClr val="B75E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7259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002060"/>
                </a:solidFill>
              </a:rPr>
              <a:t>Bundesamt für Energie</a:t>
            </a:r>
            <a:endParaRPr lang="de-DE" dirty="0">
              <a:solidFill>
                <a:srgbClr val="002060"/>
              </a:solidFill>
            </a:endParaRPr>
          </a:p>
        </p:txBody>
      </p:sp>
      <p:pic>
        <p:nvPicPr>
          <p:cNvPr id="6148" name="Picture 4" descr="wis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026" y="2078180"/>
            <a:ext cx="4381500" cy="1066800"/>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760018" y="4061360"/>
            <a:ext cx="10438412" cy="1591296"/>
          </a:xfrm>
          <a:prstGeom prst="rect">
            <a:avLst/>
          </a:prstGeom>
          <a:solidFill>
            <a:srgbClr val="F78C91">
              <a:alpha val="36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charset="0"/>
              <a:buChar char="•"/>
            </a:pPr>
            <a:endParaRPr lang="de-DE"/>
          </a:p>
        </p:txBody>
      </p:sp>
      <p:sp>
        <p:nvSpPr>
          <p:cNvPr id="6" name="Textfeld 5"/>
          <p:cNvSpPr txBox="1"/>
          <p:nvPr/>
        </p:nvSpPr>
        <p:spPr>
          <a:xfrm>
            <a:off x="838200" y="4108866"/>
            <a:ext cx="10098974" cy="1477328"/>
          </a:xfrm>
          <a:prstGeom prst="rect">
            <a:avLst/>
          </a:prstGeom>
          <a:noFill/>
        </p:spPr>
        <p:txBody>
          <a:bodyPr wrap="square" rtlCol="0">
            <a:spAutoFit/>
          </a:bodyPr>
          <a:lstStyle/>
          <a:p>
            <a:pPr marL="285750" indent="-285750">
              <a:buFont typeface="Arial" charset="0"/>
              <a:buChar char="•"/>
            </a:pPr>
            <a:r>
              <a:rPr lang="de-DE" dirty="0" smtClean="0">
                <a:solidFill>
                  <a:srgbClr val="002060"/>
                </a:solidFill>
              </a:rPr>
              <a:t>Und alles hat eine Kehrseite</a:t>
            </a:r>
            <a:r>
              <a:rPr lang="mr-IN" dirty="0" smtClean="0">
                <a:solidFill>
                  <a:srgbClr val="002060"/>
                </a:solidFill>
              </a:rPr>
              <a:t>…</a:t>
            </a:r>
            <a:endParaRPr lang="de-DE" dirty="0" smtClean="0">
              <a:solidFill>
                <a:srgbClr val="002060"/>
              </a:solidFill>
            </a:endParaRPr>
          </a:p>
          <a:p>
            <a:pPr marL="285750" indent="-285750">
              <a:buFont typeface="Arial" charset="0"/>
              <a:buChar char="•"/>
            </a:pPr>
            <a:r>
              <a:rPr lang="de-DE" dirty="0" smtClean="0">
                <a:solidFill>
                  <a:srgbClr val="002060"/>
                </a:solidFill>
              </a:rPr>
              <a:t>Besuch der Sektion „Entsorgung Radioaktive Abfälle“ innerhalb der Abteilung „Recht, Wasserkraft und Entsorgung</a:t>
            </a:r>
          </a:p>
          <a:p>
            <a:pPr marL="285750" indent="-285750">
              <a:buFont typeface="Arial" charset="0"/>
              <a:buChar char="•"/>
            </a:pPr>
            <a:r>
              <a:rPr lang="de-DE" dirty="0" smtClean="0">
                <a:solidFill>
                  <a:srgbClr val="002060"/>
                </a:solidFill>
              </a:rPr>
              <a:t>Eintauchen in Fragen rund um die Organisation von partizipativen Prozessen in Fragen der Endlagerung radioaktiver Abfälle, Auslotung von Herausforderungen und Chancen</a:t>
            </a:r>
            <a:endParaRPr lang="de-DE" dirty="0">
              <a:solidFill>
                <a:srgbClr val="002060"/>
              </a:solidFill>
            </a:endParaRPr>
          </a:p>
        </p:txBody>
      </p:sp>
      <p:sp>
        <p:nvSpPr>
          <p:cNvPr id="7" name="Textfeld 6"/>
          <p:cNvSpPr txBox="1"/>
          <p:nvPr/>
        </p:nvSpPr>
        <p:spPr>
          <a:xfrm>
            <a:off x="6317673" y="1975696"/>
            <a:ext cx="4714504" cy="1754326"/>
          </a:xfrm>
          <a:prstGeom prst="rect">
            <a:avLst/>
          </a:prstGeom>
          <a:noFill/>
          <a:ln>
            <a:solidFill>
              <a:srgbClr val="B75E68"/>
            </a:solidFill>
          </a:ln>
        </p:spPr>
        <p:txBody>
          <a:bodyPr wrap="square" rtlCol="0">
            <a:spAutoFit/>
          </a:bodyPr>
          <a:lstStyle/>
          <a:p>
            <a:r>
              <a:rPr lang="de-DE" dirty="0" smtClean="0">
                <a:solidFill>
                  <a:srgbClr val="C00000"/>
                </a:solidFill>
              </a:rPr>
              <a:t>Viele Schlagworte!</a:t>
            </a:r>
          </a:p>
          <a:p>
            <a:endParaRPr lang="de-DE" dirty="0" smtClean="0">
              <a:solidFill>
                <a:srgbClr val="C00000"/>
              </a:solidFill>
            </a:endParaRPr>
          </a:p>
          <a:p>
            <a:pPr marL="285750" indent="-285750">
              <a:buFont typeface="Arial" charset="0"/>
              <a:buChar char="•"/>
            </a:pPr>
            <a:r>
              <a:rPr lang="de-DE" dirty="0" smtClean="0">
                <a:solidFill>
                  <a:srgbClr val="C00000"/>
                </a:solidFill>
              </a:rPr>
              <a:t>Schweizer Energiepolitik</a:t>
            </a:r>
          </a:p>
          <a:p>
            <a:pPr marL="285750" indent="-285750">
              <a:buFont typeface="Arial" charset="0"/>
              <a:buChar char="•"/>
            </a:pPr>
            <a:r>
              <a:rPr lang="de-DE" dirty="0" smtClean="0">
                <a:solidFill>
                  <a:srgbClr val="C00000"/>
                </a:solidFill>
              </a:rPr>
              <a:t>Internationale Klimaziele</a:t>
            </a:r>
          </a:p>
          <a:p>
            <a:pPr marL="285750" indent="-285750">
              <a:buFont typeface="Arial" charset="0"/>
              <a:buChar char="•"/>
            </a:pPr>
            <a:r>
              <a:rPr lang="de-DE" dirty="0" smtClean="0">
                <a:solidFill>
                  <a:srgbClr val="C00000"/>
                </a:solidFill>
              </a:rPr>
              <a:t>Ausschöpfung von Potenzial </a:t>
            </a:r>
          </a:p>
          <a:p>
            <a:pPr marL="285750" indent="-285750">
              <a:buFont typeface="Arial" charset="0"/>
              <a:buChar char="•"/>
            </a:pPr>
            <a:r>
              <a:rPr lang="de-DE" dirty="0" smtClean="0">
                <a:solidFill>
                  <a:srgbClr val="C00000"/>
                </a:solidFill>
              </a:rPr>
              <a:t>Stärkung der </a:t>
            </a:r>
            <a:r>
              <a:rPr lang="de-DE" dirty="0" err="1" smtClean="0">
                <a:solidFill>
                  <a:srgbClr val="C00000"/>
                </a:solidFill>
              </a:rPr>
              <a:t>Cleantech</a:t>
            </a:r>
            <a:r>
              <a:rPr lang="de-DE" dirty="0">
                <a:solidFill>
                  <a:srgbClr val="C00000"/>
                </a:solidFill>
              </a:rPr>
              <a:t>-</a:t>
            </a:r>
            <a:r>
              <a:rPr lang="de-DE" dirty="0" smtClean="0">
                <a:solidFill>
                  <a:srgbClr val="C00000"/>
                </a:solidFill>
              </a:rPr>
              <a:t>Branche</a:t>
            </a:r>
          </a:p>
        </p:txBody>
      </p:sp>
    </p:spTree>
    <p:extLst>
      <p:ext uri="{BB962C8B-B14F-4D97-AF65-F5344CB8AC3E}">
        <p14:creationId xmlns:p14="http://schemas.microsoft.com/office/powerpoint/2010/main" val="1591048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002060"/>
                </a:solidFill>
              </a:rPr>
              <a:t>Bundesamt für Informatik und Telekommunikation</a:t>
            </a:r>
            <a:endParaRPr lang="de-DE" dirty="0">
              <a:solidFill>
                <a:srgbClr val="002060"/>
              </a:solidFill>
            </a:endParaRPr>
          </a:p>
        </p:txBody>
      </p:sp>
      <p:pic>
        <p:nvPicPr>
          <p:cNvPr id="4" name="Picture 4" descr="wiss log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7281" y="1919165"/>
            <a:ext cx="3961482" cy="964535"/>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6210796" y="1508164"/>
            <a:ext cx="4821382" cy="2308324"/>
          </a:xfrm>
          <a:prstGeom prst="rect">
            <a:avLst/>
          </a:prstGeom>
          <a:noFill/>
        </p:spPr>
        <p:txBody>
          <a:bodyPr wrap="square" rtlCol="0">
            <a:spAutoFit/>
          </a:bodyPr>
          <a:lstStyle/>
          <a:p>
            <a:r>
              <a:rPr lang="de-DE" sz="1600" i="1" dirty="0">
                <a:solidFill>
                  <a:srgbClr val="002060"/>
                </a:solidFill>
              </a:rPr>
              <a:t>In unserem Kommunikationszeitalter durchdringt die Informatik immer mehr Bereiche unseres Alltags. Industrie, Handel und Verkehr, Militär, Medien und Freizeit sind abhängig von weit verzweigten und ausgeklügelten Systemen von Informatik und Telekommunikation. Auch ein moderner Staat bedient sich der neuesten Technologien. Das BIT erbringt Leistungen für die Bundesverwaltung, für Kantone, Gemeinden und weitere Organisationen.</a:t>
            </a:r>
          </a:p>
        </p:txBody>
      </p:sp>
      <p:sp>
        <p:nvSpPr>
          <p:cNvPr id="6" name="Textfeld 5"/>
          <p:cNvSpPr txBox="1"/>
          <p:nvPr/>
        </p:nvSpPr>
        <p:spPr>
          <a:xfrm>
            <a:off x="961904" y="4381992"/>
            <a:ext cx="10332521" cy="1754326"/>
          </a:xfrm>
          <a:prstGeom prst="rect">
            <a:avLst/>
          </a:prstGeom>
          <a:noFill/>
        </p:spPr>
        <p:txBody>
          <a:bodyPr wrap="square" rtlCol="0">
            <a:spAutoFit/>
          </a:bodyPr>
          <a:lstStyle/>
          <a:p>
            <a:pPr marL="285750" indent="-285750">
              <a:buFont typeface="Arial" charset="0"/>
              <a:buChar char="•"/>
            </a:pPr>
            <a:r>
              <a:rPr lang="de-DE" dirty="0" smtClean="0">
                <a:solidFill>
                  <a:srgbClr val="002060"/>
                </a:solidFill>
              </a:rPr>
              <a:t>Besuch des </a:t>
            </a:r>
            <a:r>
              <a:rPr lang="de-DE" dirty="0" err="1" smtClean="0">
                <a:solidFill>
                  <a:srgbClr val="002060"/>
                </a:solidFill>
              </a:rPr>
              <a:t>InnoFloors</a:t>
            </a:r>
            <a:r>
              <a:rPr lang="de-DE" dirty="0" smtClean="0">
                <a:solidFill>
                  <a:srgbClr val="002060"/>
                </a:solidFill>
              </a:rPr>
              <a:t>, Raum für Ideen und Kreativität, und Austausch mit dem Change Team des BIT</a:t>
            </a:r>
          </a:p>
          <a:p>
            <a:pPr marL="285750" indent="-285750">
              <a:buFont typeface="Arial" charset="0"/>
              <a:buChar char="•"/>
            </a:pPr>
            <a:r>
              <a:rPr lang="de-DE" dirty="0">
                <a:solidFill>
                  <a:srgbClr val="002060"/>
                </a:solidFill>
              </a:rPr>
              <a:t>i</a:t>
            </a:r>
            <a:r>
              <a:rPr lang="de-DE" dirty="0" smtClean="0">
                <a:solidFill>
                  <a:srgbClr val="002060"/>
                </a:solidFill>
              </a:rPr>
              <a:t>m Mai 2018 neu eröffnet, um gemeinsam neue Arbeitsweisen wie „Design </a:t>
            </a:r>
            <a:r>
              <a:rPr lang="de-DE" dirty="0" err="1" smtClean="0">
                <a:solidFill>
                  <a:srgbClr val="002060"/>
                </a:solidFill>
              </a:rPr>
              <a:t>Thinking</a:t>
            </a:r>
            <a:r>
              <a:rPr lang="de-DE" dirty="0" smtClean="0">
                <a:solidFill>
                  <a:srgbClr val="002060"/>
                </a:solidFill>
              </a:rPr>
              <a:t>“, “Rapid </a:t>
            </a:r>
            <a:r>
              <a:rPr lang="de-DE" dirty="0" err="1" smtClean="0">
                <a:solidFill>
                  <a:srgbClr val="002060"/>
                </a:solidFill>
              </a:rPr>
              <a:t>Prototyping</a:t>
            </a:r>
            <a:r>
              <a:rPr lang="de-DE" dirty="0" smtClean="0">
                <a:solidFill>
                  <a:srgbClr val="002060"/>
                </a:solidFill>
              </a:rPr>
              <a:t>“, “User </a:t>
            </a:r>
            <a:r>
              <a:rPr lang="de-DE" dirty="0" err="1" smtClean="0">
                <a:solidFill>
                  <a:srgbClr val="002060"/>
                </a:solidFill>
              </a:rPr>
              <a:t>Centred</a:t>
            </a:r>
            <a:r>
              <a:rPr lang="de-DE" dirty="0" smtClean="0">
                <a:solidFill>
                  <a:srgbClr val="002060"/>
                </a:solidFill>
              </a:rPr>
              <a:t> Design“ zu erkunden</a:t>
            </a:r>
          </a:p>
          <a:p>
            <a:pPr marL="285750" indent="-285750">
              <a:buFont typeface="Arial" charset="0"/>
              <a:buChar char="•"/>
            </a:pPr>
            <a:r>
              <a:rPr lang="de-DE" dirty="0">
                <a:solidFill>
                  <a:srgbClr val="002060"/>
                </a:solidFill>
              </a:rPr>
              <a:t>W</a:t>
            </a:r>
            <a:r>
              <a:rPr lang="de-DE" dirty="0" smtClean="0">
                <a:solidFill>
                  <a:srgbClr val="002060"/>
                </a:solidFill>
              </a:rPr>
              <a:t>urde unter starker Beteiligung von BIT-Mitarbeitenden gestaltet</a:t>
            </a:r>
            <a:r>
              <a:rPr lang="de-DE" dirty="0">
                <a:solidFill>
                  <a:srgbClr val="002060"/>
                </a:solidFill>
              </a:rPr>
              <a:t> </a:t>
            </a:r>
            <a:r>
              <a:rPr lang="de-DE" dirty="0" smtClean="0">
                <a:solidFill>
                  <a:srgbClr val="002060"/>
                </a:solidFill>
              </a:rPr>
              <a:t>und ist ein Pilotprojekt im Rahmen der Initiative „Neue Arbeitswelten im EFD“</a:t>
            </a:r>
          </a:p>
          <a:p>
            <a:pPr marL="285750" indent="-285750">
              <a:buFont typeface="Arial" charset="0"/>
              <a:buChar char="•"/>
            </a:pPr>
            <a:r>
              <a:rPr lang="de-DE" dirty="0" smtClean="0">
                <a:solidFill>
                  <a:srgbClr val="002060"/>
                </a:solidFill>
              </a:rPr>
              <a:t>Austausch mit </a:t>
            </a:r>
            <a:r>
              <a:rPr lang="de-DE" dirty="0" err="1" smtClean="0">
                <a:solidFill>
                  <a:srgbClr val="002060"/>
                </a:solidFill>
              </a:rPr>
              <a:t>DevOps</a:t>
            </a:r>
            <a:r>
              <a:rPr lang="de-DE" dirty="0" smtClean="0">
                <a:solidFill>
                  <a:srgbClr val="002060"/>
                </a:solidFill>
              </a:rPr>
              <a:t>-Team Agilität, Partizipation, Veränderungsmanagement </a:t>
            </a:r>
          </a:p>
        </p:txBody>
      </p:sp>
      <p:sp>
        <p:nvSpPr>
          <p:cNvPr id="7" name="Rechteck 6"/>
          <p:cNvSpPr/>
          <p:nvPr/>
        </p:nvSpPr>
        <p:spPr>
          <a:xfrm>
            <a:off x="760018" y="4108859"/>
            <a:ext cx="10438412" cy="2363189"/>
          </a:xfrm>
          <a:prstGeom prst="rect">
            <a:avLst/>
          </a:prstGeom>
          <a:solidFill>
            <a:srgbClr val="F78C91">
              <a:alpha val="36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charset="0"/>
              <a:buChar char="•"/>
            </a:pPr>
            <a:endParaRPr lang="de-DE"/>
          </a:p>
        </p:txBody>
      </p:sp>
      <p:sp>
        <p:nvSpPr>
          <p:cNvPr id="8" name="Textfeld 7"/>
          <p:cNvSpPr txBox="1"/>
          <p:nvPr/>
        </p:nvSpPr>
        <p:spPr>
          <a:xfrm rot="20333904">
            <a:off x="-47528" y="2654752"/>
            <a:ext cx="9978309" cy="523220"/>
          </a:xfrm>
          <a:prstGeom prst="rect">
            <a:avLst/>
          </a:prstGeom>
          <a:noFill/>
        </p:spPr>
        <p:txBody>
          <a:bodyPr wrap="none" rtlCol="0">
            <a:spAutoFit/>
          </a:bodyPr>
          <a:lstStyle/>
          <a:p>
            <a:r>
              <a:rPr lang="de-DE" sz="2800" dirty="0" smtClean="0">
                <a:solidFill>
                  <a:srgbClr val="FF0000"/>
                </a:solidFill>
              </a:rPr>
              <a:t>„So viele Farben sind sich Bundesmitarbeitende </a:t>
            </a:r>
            <a:r>
              <a:rPr lang="mr-IN" sz="2800" dirty="0" smtClean="0">
                <a:solidFill>
                  <a:srgbClr val="FF0000"/>
                </a:solidFill>
              </a:rPr>
              <a:t>…</a:t>
            </a:r>
            <a:r>
              <a:rPr lang="de-CH" sz="2800" dirty="0" smtClean="0">
                <a:solidFill>
                  <a:srgbClr val="FF0000"/>
                </a:solidFill>
              </a:rPr>
              <a:t>. nicht gewohnt!“</a:t>
            </a:r>
            <a:endParaRPr lang="de-DE" sz="2800" dirty="0">
              <a:solidFill>
                <a:srgbClr val="FF0000"/>
              </a:solidFill>
            </a:endParaRPr>
          </a:p>
        </p:txBody>
      </p:sp>
    </p:spTree>
    <p:extLst>
      <p:ext uri="{BB962C8B-B14F-4D97-AF65-F5344CB8AC3E}">
        <p14:creationId xmlns:p14="http://schemas.microsoft.com/office/powerpoint/2010/main" val="277598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p:cNvPicPr>
          <p:nvPr>
            <p:ph idx="1"/>
          </p:nvPr>
        </p:nvPicPr>
        <p:blipFill>
          <a:blip r:embed="rId2"/>
          <a:stretch>
            <a:fillRect/>
          </a:stretch>
        </p:blipFill>
        <p:spPr>
          <a:xfrm>
            <a:off x="714375" y="1171575"/>
            <a:ext cx="10487026" cy="5686425"/>
          </a:xfrm>
          <a:prstGeom prst="rect">
            <a:avLst/>
          </a:prstGeom>
        </p:spPr>
      </p:pic>
      <p:sp>
        <p:nvSpPr>
          <p:cNvPr id="5" name="Textfeld 4"/>
          <p:cNvSpPr txBox="1"/>
          <p:nvPr/>
        </p:nvSpPr>
        <p:spPr>
          <a:xfrm rot="21153604">
            <a:off x="3648347" y="2241224"/>
            <a:ext cx="5240117" cy="1569660"/>
          </a:xfrm>
          <a:prstGeom prst="rect">
            <a:avLst/>
          </a:prstGeom>
          <a:noFill/>
        </p:spPr>
        <p:txBody>
          <a:bodyPr wrap="square" rtlCol="0">
            <a:spAutoFit/>
          </a:bodyPr>
          <a:lstStyle/>
          <a:p>
            <a:r>
              <a:rPr lang="de-DE" sz="9600" b="1" dirty="0" smtClean="0">
                <a:solidFill>
                  <a:srgbClr val="B75E68"/>
                </a:solidFill>
              </a:rPr>
              <a:t>1 + 1 = 3</a:t>
            </a:r>
            <a:endParaRPr lang="de-DE" sz="9600" b="1" dirty="0">
              <a:solidFill>
                <a:srgbClr val="B75E68"/>
              </a:solidFill>
            </a:endParaRPr>
          </a:p>
        </p:txBody>
      </p:sp>
      <p:sp>
        <p:nvSpPr>
          <p:cNvPr id="6" name="Textfeld 5"/>
          <p:cNvSpPr txBox="1"/>
          <p:nvPr/>
        </p:nvSpPr>
        <p:spPr>
          <a:xfrm>
            <a:off x="542917" y="428623"/>
            <a:ext cx="6110262" cy="769441"/>
          </a:xfrm>
          <a:prstGeom prst="rect">
            <a:avLst/>
          </a:prstGeom>
          <a:noFill/>
        </p:spPr>
        <p:txBody>
          <a:bodyPr wrap="none" rtlCol="0">
            <a:spAutoFit/>
          </a:bodyPr>
          <a:lstStyle/>
          <a:p>
            <a:r>
              <a:rPr lang="de-DE" sz="4400" dirty="0" smtClean="0">
                <a:solidFill>
                  <a:srgbClr val="002060"/>
                </a:solidFill>
              </a:rPr>
              <a:t>Partizipative Verköstigung</a:t>
            </a:r>
            <a:endParaRPr lang="de-DE" sz="4400" dirty="0">
              <a:solidFill>
                <a:srgbClr val="002060"/>
              </a:solidFill>
            </a:endParaRPr>
          </a:p>
        </p:txBody>
      </p:sp>
      <p:sp>
        <p:nvSpPr>
          <p:cNvPr id="7" name="Rechteck 6"/>
          <p:cNvSpPr/>
          <p:nvPr/>
        </p:nvSpPr>
        <p:spPr>
          <a:xfrm rot="21139165">
            <a:off x="3568779" y="2314572"/>
            <a:ext cx="4489371" cy="1757363"/>
          </a:xfrm>
          <a:prstGeom prst="rect">
            <a:avLst/>
          </a:prstGeom>
          <a:solidFill>
            <a:srgbClr val="F78C91">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7773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3262" y="0"/>
            <a:ext cx="5286375" cy="6858000"/>
          </a:xfrm>
        </p:spPr>
      </p:pic>
    </p:spTree>
    <p:extLst>
      <p:ext uri="{BB962C8B-B14F-4D97-AF65-F5344CB8AC3E}">
        <p14:creationId xmlns:p14="http://schemas.microsoft.com/office/powerpoint/2010/main" val="1890761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solidFill>
                  <a:srgbClr val="B75E68"/>
                </a:solidFill>
              </a:rPr>
              <a:t>Mittwoch, 12. September</a:t>
            </a:r>
            <a:r>
              <a:rPr lang="de-DE" dirty="0" smtClean="0"/>
              <a:t/>
            </a:r>
            <a:br>
              <a:rPr lang="de-DE" dirty="0" smtClean="0"/>
            </a:br>
            <a:r>
              <a:rPr lang="de-DE" dirty="0" smtClean="0"/>
              <a:t>	</a:t>
            </a:r>
            <a:r>
              <a:rPr lang="de-DE" dirty="0" smtClean="0">
                <a:solidFill>
                  <a:srgbClr val="002060"/>
                </a:solidFill>
              </a:rPr>
              <a:t>voneinander lernen</a:t>
            </a:r>
            <a:endParaRPr lang="de-DE" dirty="0">
              <a:solidFill>
                <a:srgbClr val="002060"/>
              </a:solidFill>
            </a:endParaRPr>
          </a:p>
        </p:txBody>
      </p:sp>
      <p:sp>
        <p:nvSpPr>
          <p:cNvPr id="3" name="Inhaltsplatzhalter 2"/>
          <p:cNvSpPr>
            <a:spLocks noGrp="1"/>
          </p:cNvSpPr>
          <p:nvPr>
            <p:ph idx="1"/>
          </p:nvPr>
        </p:nvSpPr>
        <p:spPr>
          <a:xfrm>
            <a:off x="838199" y="1825625"/>
            <a:ext cx="5241967" cy="4351338"/>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400" b="1" dirty="0" smtClean="0">
                <a:solidFill>
                  <a:srgbClr val="B75E68"/>
                </a:solidFill>
              </a:rPr>
              <a:t>Vormittag</a:t>
            </a:r>
          </a:p>
          <a:p>
            <a:pPr marL="0" marR="0" lvl="0" indent="0" defTabSz="914400" eaLnBrk="1" fontAlgn="auto" latinLnBrk="0" hangingPunct="1">
              <a:lnSpc>
                <a:spcPct val="100000"/>
              </a:lnSpc>
              <a:spcBef>
                <a:spcPts val="0"/>
              </a:spcBef>
              <a:spcAft>
                <a:spcPts val="0"/>
              </a:spcAft>
              <a:buClrTx/>
              <a:buSzTx/>
              <a:buFontTx/>
              <a:buNone/>
              <a:tabLst/>
              <a:defRPr/>
            </a:pPr>
            <a:endParaRPr lang="de-DE" sz="2000" dirty="0">
              <a:solidFill>
                <a:srgbClr val="002060"/>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de-DE" sz="2000" dirty="0" smtClean="0">
                <a:solidFill>
                  <a:srgbClr val="002060"/>
                </a:solidFill>
              </a:rPr>
              <a:t>Individuelle Anfahrt zum Ort der „Feldforschung“</a:t>
            </a:r>
          </a:p>
          <a:p>
            <a:pPr marL="0" marR="0" lvl="0" indent="0" defTabSz="914400" eaLnBrk="1" fontAlgn="auto" latinLnBrk="0" hangingPunct="1">
              <a:lnSpc>
                <a:spcPct val="100000"/>
              </a:lnSpc>
              <a:spcBef>
                <a:spcPts val="0"/>
              </a:spcBef>
              <a:spcAft>
                <a:spcPts val="0"/>
              </a:spcAft>
              <a:buClrTx/>
              <a:buSzTx/>
              <a:buFontTx/>
              <a:buNone/>
              <a:tabLst/>
              <a:defRPr/>
            </a:pPr>
            <a:endParaRPr lang="de-DE" sz="2000" dirty="0">
              <a:solidFill>
                <a:srgbClr val="002060"/>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de-DE" sz="2000" dirty="0" smtClean="0">
                <a:solidFill>
                  <a:srgbClr val="002060"/>
                </a:solidFill>
              </a:rPr>
              <a:t>09:00	“Feldforschung“</a:t>
            </a:r>
          </a:p>
          <a:p>
            <a:pPr marL="0" marR="0" lvl="0" indent="0" defTabSz="914400" eaLnBrk="1" fontAlgn="auto" latinLnBrk="0" hangingPunct="1">
              <a:lnSpc>
                <a:spcPct val="100000"/>
              </a:lnSpc>
              <a:spcBef>
                <a:spcPts val="0"/>
              </a:spcBef>
              <a:spcAft>
                <a:spcPts val="600"/>
              </a:spcAft>
              <a:buClrTx/>
              <a:buSzTx/>
              <a:buFontTx/>
              <a:buNone/>
              <a:tabLst/>
              <a:defRPr/>
            </a:pPr>
            <a:r>
              <a:rPr lang="de-DE" sz="2000" i="1" dirty="0">
                <a:solidFill>
                  <a:srgbClr val="002060"/>
                </a:solidFill>
              </a:rPr>
              <a:t>	</a:t>
            </a:r>
            <a:r>
              <a:rPr lang="de-DE" sz="2000" i="1" dirty="0" smtClean="0">
                <a:solidFill>
                  <a:srgbClr val="B75E68"/>
                </a:solidFill>
              </a:rPr>
              <a:t>Erleben und Lernen vor Ort	</a:t>
            </a:r>
          </a:p>
          <a:p>
            <a:pPr marL="0" marR="0" lvl="0" indent="0" defTabSz="914400" eaLnBrk="1" fontAlgn="auto" latinLnBrk="0" hangingPunct="1">
              <a:lnSpc>
                <a:spcPct val="100000"/>
              </a:lnSpc>
              <a:spcBef>
                <a:spcPts val="0"/>
              </a:spcBef>
              <a:spcAft>
                <a:spcPts val="0"/>
              </a:spcAft>
              <a:buClrTx/>
              <a:buSzTx/>
              <a:buFontTx/>
              <a:buNone/>
              <a:tabLst/>
              <a:defRPr/>
            </a:pPr>
            <a:r>
              <a:rPr lang="de-DE" sz="2000" dirty="0" smtClean="0">
                <a:solidFill>
                  <a:srgbClr val="002060"/>
                </a:solidFill>
              </a:rPr>
              <a:t>11:30</a:t>
            </a:r>
            <a:r>
              <a:rPr lang="de-DE" sz="2000" dirty="0" smtClean="0">
                <a:solidFill>
                  <a:srgbClr val="B75E68"/>
                </a:solidFill>
              </a:rPr>
              <a:t> 	</a:t>
            </a:r>
            <a:r>
              <a:rPr lang="de-DE" sz="2000" dirty="0" smtClean="0">
                <a:solidFill>
                  <a:srgbClr val="002060"/>
                </a:solidFill>
              </a:rPr>
              <a:t>Aufbau des Gruppenbeitrags zur 	Ausstellung &amp; „</a:t>
            </a:r>
            <a:r>
              <a:rPr lang="de-DE" sz="2000" b="1" dirty="0" smtClean="0">
                <a:solidFill>
                  <a:srgbClr val="002060"/>
                </a:solidFill>
              </a:rPr>
              <a:t>partizipative 	Mittagspause“</a:t>
            </a:r>
            <a:endParaRPr lang="de-DE" sz="2400" b="1" dirty="0">
              <a:solidFill>
                <a:srgbClr val="002060"/>
              </a:solidFill>
            </a:endParaRPr>
          </a:p>
        </p:txBody>
      </p:sp>
      <p:pic>
        <p:nvPicPr>
          <p:cNvPr id="4" name="Grafik 2"/>
          <p:cNvPicPr/>
          <p:nvPr/>
        </p:nvPicPr>
        <p:blipFill>
          <a:blip r:embed="rId2" cstate="print">
            <a:extLst>
              <a:ext uri="{28A0092B-C50C-407E-A947-70E740481C1C}">
                <a14:useLocalDpi xmlns:a14="http://schemas.microsoft.com/office/drawing/2010/main" val="0"/>
              </a:ext>
            </a:extLst>
          </a:blip>
          <a:stretch>
            <a:fillRect/>
          </a:stretch>
        </p:blipFill>
        <p:spPr>
          <a:xfrm>
            <a:off x="9586211" y="56369"/>
            <a:ext cx="2546414" cy="1033708"/>
          </a:xfrm>
          <a:prstGeom prst="rect">
            <a:avLst/>
          </a:prstGeom>
        </p:spPr>
      </p:pic>
      <p:sp>
        <p:nvSpPr>
          <p:cNvPr id="5" name="Inhaltsplatzhalter 2"/>
          <p:cNvSpPr txBox="1">
            <a:spLocks/>
          </p:cNvSpPr>
          <p:nvPr/>
        </p:nvSpPr>
        <p:spPr>
          <a:xfrm>
            <a:off x="6453242" y="1823646"/>
            <a:ext cx="4745189" cy="5034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Tx/>
              <a:buNone/>
            </a:pPr>
            <a:r>
              <a:rPr lang="de-DE" sz="2400" b="1" dirty="0" smtClean="0">
                <a:solidFill>
                  <a:srgbClr val="B75E68"/>
                </a:solidFill>
              </a:rPr>
              <a:t>Nachmittag</a:t>
            </a:r>
          </a:p>
          <a:p>
            <a:pPr marL="0" indent="0">
              <a:lnSpc>
                <a:spcPct val="100000"/>
              </a:lnSpc>
              <a:spcBef>
                <a:spcPts val="0"/>
              </a:spcBef>
              <a:buFontTx/>
              <a:buNone/>
            </a:pPr>
            <a:endParaRPr lang="de-DE" sz="2000" dirty="0">
              <a:solidFill>
                <a:srgbClr val="002060"/>
              </a:solidFill>
            </a:endParaRPr>
          </a:p>
          <a:p>
            <a:pPr marL="0" indent="0">
              <a:lnSpc>
                <a:spcPct val="100000"/>
              </a:lnSpc>
              <a:spcBef>
                <a:spcPts val="0"/>
              </a:spcBef>
              <a:buFontTx/>
              <a:buNone/>
            </a:pPr>
            <a:r>
              <a:rPr lang="de-DE" sz="2000" dirty="0" smtClean="0">
                <a:solidFill>
                  <a:srgbClr val="002060"/>
                </a:solidFill>
              </a:rPr>
              <a:t>13:30	Singen &amp; Einstieg in den 	Nachmittag</a:t>
            </a:r>
          </a:p>
          <a:p>
            <a:pPr marL="0" indent="0">
              <a:lnSpc>
                <a:spcPct val="100000"/>
              </a:lnSpc>
              <a:spcBef>
                <a:spcPts val="0"/>
              </a:spcBef>
              <a:buFontTx/>
              <a:buNone/>
            </a:pPr>
            <a:r>
              <a:rPr lang="de-DE" sz="2000" dirty="0" smtClean="0">
                <a:solidFill>
                  <a:srgbClr val="002060"/>
                </a:solidFill>
              </a:rPr>
              <a:t>14:00</a:t>
            </a:r>
            <a:r>
              <a:rPr lang="de-DE" sz="2000" dirty="0" smtClean="0">
                <a:solidFill>
                  <a:srgbClr val="002060"/>
                </a:solidFill>
              </a:rPr>
              <a:t>	Ernte (1) </a:t>
            </a:r>
            <a:r>
              <a:rPr lang="de-DE" sz="2000" dirty="0" smtClean="0">
                <a:solidFill>
                  <a:srgbClr val="B75E68"/>
                </a:solidFill>
              </a:rPr>
              <a:t>- </a:t>
            </a:r>
            <a:r>
              <a:rPr lang="de-DE" sz="2000" i="1" dirty="0" smtClean="0">
                <a:solidFill>
                  <a:srgbClr val="B75E68"/>
                </a:solidFill>
              </a:rPr>
              <a:t>Vernissage in 	Anwesenheit der </a:t>
            </a:r>
            <a:r>
              <a:rPr lang="de-DE" sz="2000" i="1" dirty="0" err="1" smtClean="0">
                <a:solidFill>
                  <a:srgbClr val="B75E68"/>
                </a:solidFill>
              </a:rPr>
              <a:t>KünstlerInnen</a:t>
            </a:r>
            <a:endParaRPr lang="de-DE" sz="2000" i="1" dirty="0" smtClean="0">
              <a:solidFill>
                <a:srgbClr val="B75E68"/>
              </a:solidFill>
            </a:endParaRPr>
          </a:p>
          <a:p>
            <a:pPr marL="0" indent="0">
              <a:lnSpc>
                <a:spcPct val="100000"/>
              </a:lnSpc>
              <a:spcBef>
                <a:spcPts val="0"/>
              </a:spcBef>
              <a:spcAft>
                <a:spcPts val="600"/>
              </a:spcAft>
              <a:buFontTx/>
              <a:buNone/>
            </a:pPr>
            <a:r>
              <a:rPr lang="de-DE" sz="2000" smtClean="0">
                <a:solidFill>
                  <a:srgbClr val="002060"/>
                </a:solidFill>
              </a:rPr>
              <a:t>14:40</a:t>
            </a:r>
            <a:r>
              <a:rPr lang="de-DE" sz="2000" dirty="0" smtClean="0">
                <a:solidFill>
                  <a:srgbClr val="002060"/>
                </a:solidFill>
              </a:rPr>
              <a:t>	Workshop in Teams (1)</a:t>
            </a:r>
            <a:endParaRPr lang="de-DE" sz="2000" dirty="0" smtClean="0">
              <a:solidFill>
                <a:srgbClr val="B75E68"/>
              </a:solidFill>
            </a:endParaRPr>
          </a:p>
          <a:p>
            <a:pPr marL="0" indent="0">
              <a:lnSpc>
                <a:spcPct val="100000"/>
              </a:lnSpc>
              <a:spcBef>
                <a:spcPts val="0"/>
              </a:spcBef>
              <a:spcAft>
                <a:spcPts val="600"/>
              </a:spcAft>
              <a:buNone/>
            </a:pPr>
            <a:r>
              <a:rPr lang="de-DE" sz="2000" b="1" dirty="0" smtClean="0">
                <a:solidFill>
                  <a:srgbClr val="002060"/>
                </a:solidFill>
              </a:rPr>
              <a:t>15:30</a:t>
            </a:r>
            <a:r>
              <a:rPr lang="de-DE" sz="2000" dirty="0" smtClean="0">
                <a:solidFill>
                  <a:srgbClr val="002060"/>
                </a:solidFill>
              </a:rPr>
              <a:t>	</a:t>
            </a:r>
            <a:r>
              <a:rPr lang="de-DE" sz="2000" b="1" dirty="0">
                <a:solidFill>
                  <a:srgbClr val="002060"/>
                </a:solidFill>
              </a:rPr>
              <a:t>P</a:t>
            </a:r>
            <a:r>
              <a:rPr lang="de-DE" sz="2000" b="1" dirty="0" smtClean="0">
                <a:solidFill>
                  <a:srgbClr val="002060"/>
                </a:solidFill>
              </a:rPr>
              <a:t>ause</a:t>
            </a:r>
            <a:endParaRPr lang="de-DE" sz="2000" dirty="0" smtClean="0">
              <a:solidFill>
                <a:srgbClr val="002060"/>
              </a:solidFill>
            </a:endParaRPr>
          </a:p>
          <a:p>
            <a:pPr marL="0" indent="0">
              <a:lnSpc>
                <a:spcPct val="100000"/>
              </a:lnSpc>
              <a:spcBef>
                <a:spcPts val="0"/>
              </a:spcBef>
              <a:buFontTx/>
              <a:buNone/>
            </a:pPr>
            <a:r>
              <a:rPr lang="de-DE" sz="2000" dirty="0" smtClean="0">
                <a:solidFill>
                  <a:srgbClr val="002060"/>
                </a:solidFill>
              </a:rPr>
              <a:t>16:00	„Kirche der Beteiligung“ bei uns</a:t>
            </a:r>
          </a:p>
          <a:p>
            <a:pPr marL="0" indent="0">
              <a:lnSpc>
                <a:spcPct val="100000"/>
              </a:lnSpc>
              <a:spcBef>
                <a:spcPts val="0"/>
              </a:spcBef>
              <a:buFontTx/>
              <a:buNone/>
            </a:pPr>
            <a:r>
              <a:rPr lang="de-DE" sz="2000" dirty="0">
                <a:solidFill>
                  <a:srgbClr val="002060"/>
                </a:solidFill>
              </a:rPr>
              <a:t>	</a:t>
            </a:r>
            <a:r>
              <a:rPr lang="de-DE" sz="2000" i="1" dirty="0" smtClean="0">
                <a:solidFill>
                  <a:srgbClr val="B75E68"/>
                </a:solidFill>
              </a:rPr>
              <a:t>Input von Paul </a:t>
            </a:r>
            <a:r>
              <a:rPr lang="de-DE" sz="2000" i="1" dirty="0" err="1" smtClean="0">
                <a:solidFill>
                  <a:srgbClr val="B75E68"/>
                </a:solidFill>
              </a:rPr>
              <a:t>Hengartner</a:t>
            </a:r>
            <a:r>
              <a:rPr lang="de-DE" sz="2000" i="1" dirty="0" smtClean="0">
                <a:solidFill>
                  <a:srgbClr val="B75E68"/>
                </a:solidFill>
              </a:rPr>
              <a:t> </a:t>
            </a:r>
          </a:p>
          <a:p>
            <a:pPr marL="0" indent="0">
              <a:lnSpc>
                <a:spcPct val="100000"/>
              </a:lnSpc>
              <a:spcBef>
                <a:spcPts val="0"/>
              </a:spcBef>
              <a:spcAft>
                <a:spcPts val="600"/>
              </a:spcAft>
              <a:buFontTx/>
              <a:buNone/>
            </a:pPr>
            <a:r>
              <a:rPr lang="de-DE" sz="2000" dirty="0" smtClean="0">
                <a:solidFill>
                  <a:srgbClr val="002060"/>
                </a:solidFill>
              </a:rPr>
              <a:t>16:30	Workshop in Teams (2)</a:t>
            </a:r>
          </a:p>
          <a:p>
            <a:pPr marL="0" indent="0">
              <a:lnSpc>
                <a:spcPct val="100000"/>
              </a:lnSpc>
              <a:spcBef>
                <a:spcPts val="0"/>
              </a:spcBef>
              <a:buFontTx/>
              <a:buNone/>
            </a:pPr>
            <a:r>
              <a:rPr lang="de-DE" sz="2000" dirty="0" smtClean="0">
                <a:solidFill>
                  <a:srgbClr val="002060"/>
                </a:solidFill>
              </a:rPr>
              <a:t>17:30 	Abschluss des Tages &amp; Singen</a:t>
            </a:r>
            <a:endParaRPr lang="de-DE" sz="2000" b="1" dirty="0">
              <a:solidFill>
                <a:srgbClr val="002060"/>
              </a:solidFill>
            </a:endParaRPr>
          </a:p>
        </p:txBody>
      </p:sp>
      <p:sp>
        <p:nvSpPr>
          <p:cNvPr id="6" name="Rechteck 5"/>
          <p:cNvSpPr/>
          <p:nvPr/>
        </p:nvSpPr>
        <p:spPr>
          <a:xfrm>
            <a:off x="700645" y="1690688"/>
            <a:ext cx="5284520" cy="5054496"/>
          </a:xfrm>
          <a:prstGeom prst="rect">
            <a:avLst/>
          </a:prstGeom>
          <a:noFill/>
          <a:ln>
            <a:solidFill>
              <a:srgbClr val="B75E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6268186" y="1688713"/>
            <a:ext cx="5284520" cy="5056471"/>
          </a:xfrm>
          <a:prstGeom prst="rect">
            <a:avLst/>
          </a:prstGeom>
          <a:noFill/>
          <a:ln>
            <a:solidFill>
              <a:srgbClr val="B75E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16212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solidFill>
                  <a:srgbClr val="B75E68"/>
                </a:solidFill>
              </a:rPr>
              <a:t>Donnerstag, 13. September</a:t>
            </a:r>
            <a:r>
              <a:rPr lang="de-DE" dirty="0" smtClean="0"/>
              <a:t/>
            </a:r>
            <a:br>
              <a:rPr lang="de-DE" dirty="0" smtClean="0"/>
            </a:br>
            <a:r>
              <a:rPr lang="de-DE" dirty="0" smtClean="0"/>
              <a:t>	</a:t>
            </a:r>
            <a:r>
              <a:rPr lang="de-DE" dirty="0" smtClean="0">
                <a:solidFill>
                  <a:srgbClr val="002060"/>
                </a:solidFill>
              </a:rPr>
              <a:t>sammeln &amp; verbinden</a:t>
            </a:r>
            <a:endParaRPr lang="de-DE" dirty="0">
              <a:solidFill>
                <a:srgbClr val="002060"/>
              </a:solidFill>
            </a:endParaRPr>
          </a:p>
        </p:txBody>
      </p:sp>
      <p:sp>
        <p:nvSpPr>
          <p:cNvPr id="3" name="Inhaltsplatzhalter 2"/>
          <p:cNvSpPr>
            <a:spLocks noGrp="1"/>
          </p:cNvSpPr>
          <p:nvPr>
            <p:ph idx="1"/>
          </p:nvPr>
        </p:nvSpPr>
        <p:spPr>
          <a:xfrm>
            <a:off x="838199" y="1825625"/>
            <a:ext cx="5241967" cy="5032374"/>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400" b="1" dirty="0" smtClean="0">
                <a:solidFill>
                  <a:srgbClr val="B75E68"/>
                </a:solidFill>
              </a:rPr>
              <a:t>Vormittag</a:t>
            </a:r>
          </a:p>
          <a:p>
            <a:pPr marL="0" marR="0" lvl="0" indent="0" defTabSz="914400" eaLnBrk="1" fontAlgn="auto" latinLnBrk="0" hangingPunct="1">
              <a:lnSpc>
                <a:spcPct val="100000"/>
              </a:lnSpc>
              <a:spcBef>
                <a:spcPts val="0"/>
              </a:spcBef>
              <a:spcAft>
                <a:spcPts val="0"/>
              </a:spcAft>
              <a:buClrTx/>
              <a:buSzTx/>
              <a:buFontTx/>
              <a:buNone/>
              <a:tabLst/>
              <a:defRPr/>
            </a:pPr>
            <a:endParaRPr lang="de-DE" sz="2000" dirty="0">
              <a:solidFill>
                <a:srgbClr val="002060"/>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de-DE" sz="2000" dirty="0" smtClean="0">
                <a:solidFill>
                  <a:srgbClr val="002060"/>
                </a:solidFill>
              </a:rPr>
              <a:t>08:30	Besinnlicher Einstieg</a:t>
            </a:r>
          </a:p>
          <a:p>
            <a:pPr marL="0" marR="0" lvl="0" indent="0" defTabSz="914400" eaLnBrk="1" fontAlgn="auto" latinLnBrk="0" hangingPunct="1">
              <a:lnSpc>
                <a:spcPct val="100000"/>
              </a:lnSpc>
              <a:spcBef>
                <a:spcPts val="0"/>
              </a:spcBef>
              <a:spcAft>
                <a:spcPts val="0"/>
              </a:spcAft>
              <a:buClrTx/>
              <a:buSzTx/>
              <a:buFontTx/>
              <a:buNone/>
              <a:tabLst/>
              <a:defRPr/>
            </a:pPr>
            <a:r>
              <a:rPr lang="de-DE" sz="2000" i="1" dirty="0">
                <a:solidFill>
                  <a:srgbClr val="002060"/>
                </a:solidFill>
              </a:rPr>
              <a:t>	</a:t>
            </a:r>
            <a:r>
              <a:rPr lang="de-DE" sz="2000" i="1" dirty="0" smtClean="0">
                <a:solidFill>
                  <a:srgbClr val="B75E68"/>
                </a:solidFill>
              </a:rPr>
              <a:t>mit Andrea Meier &amp; Paul </a:t>
            </a:r>
            <a:r>
              <a:rPr lang="de-DE" sz="2000" i="1" dirty="0" err="1" smtClean="0">
                <a:solidFill>
                  <a:srgbClr val="B75E68"/>
                </a:solidFill>
              </a:rPr>
              <a:t>Hengartner</a:t>
            </a:r>
            <a:endParaRPr lang="de-DE" sz="2000" i="1" dirty="0" smtClean="0">
              <a:solidFill>
                <a:srgbClr val="B75E68"/>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de-DE" sz="2000" dirty="0" smtClean="0">
                <a:solidFill>
                  <a:srgbClr val="002060"/>
                </a:solidFill>
              </a:rPr>
              <a:t>08:45</a:t>
            </a:r>
            <a:r>
              <a:rPr lang="de-DE" sz="2000" dirty="0" smtClean="0">
                <a:solidFill>
                  <a:srgbClr val="B75E68"/>
                </a:solidFill>
              </a:rPr>
              <a:t> 	</a:t>
            </a:r>
            <a:r>
              <a:rPr lang="de-DE" sz="2000" dirty="0" smtClean="0">
                <a:solidFill>
                  <a:srgbClr val="002060"/>
                </a:solidFill>
              </a:rPr>
              <a:t>Überleitung </a:t>
            </a:r>
          </a:p>
          <a:p>
            <a:pPr marL="0" marR="0" lvl="0" indent="0" defTabSz="914400" eaLnBrk="1" fontAlgn="auto" latinLnBrk="0" hangingPunct="1">
              <a:lnSpc>
                <a:spcPct val="100000"/>
              </a:lnSpc>
              <a:spcBef>
                <a:spcPts val="0"/>
              </a:spcBef>
              <a:spcAft>
                <a:spcPts val="0"/>
              </a:spcAft>
              <a:buClrTx/>
              <a:buSzTx/>
              <a:buFontTx/>
              <a:buNone/>
              <a:tabLst/>
              <a:defRPr/>
            </a:pPr>
            <a:r>
              <a:rPr lang="de-DE" sz="2000" dirty="0" smtClean="0">
                <a:solidFill>
                  <a:srgbClr val="002060"/>
                </a:solidFill>
              </a:rPr>
              <a:t>08:50	Workshop in „Funktionsgruppen“</a:t>
            </a:r>
          </a:p>
          <a:p>
            <a:pPr marL="0" marR="0" lvl="0" indent="0" defTabSz="914400" eaLnBrk="1" fontAlgn="auto" latinLnBrk="0" hangingPunct="1">
              <a:lnSpc>
                <a:spcPct val="100000"/>
              </a:lnSpc>
              <a:spcBef>
                <a:spcPts val="0"/>
              </a:spcBef>
              <a:spcAft>
                <a:spcPts val="600"/>
              </a:spcAft>
              <a:buClrTx/>
              <a:buSzTx/>
              <a:buFontTx/>
              <a:buNone/>
              <a:tabLst/>
              <a:defRPr/>
            </a:pPr>
            <a:r>
              <a:rPr lang="de-DE" sz="2000" dirty="0">
                <a:solidFill>
                  <a:srgbClr val="002060"/>
                </a:solidFill>
              </a:rPr>
              <a:t>	</a:t>
            </a:r>
            <a:r>
              <a:rPr lang="de-DE" sz="2000" i="1" dirty="0" smtClean="0">
                <a:solidFill>
                  <a:srgbClr val="B75E68"/>
                </a:solidFill>
              </a:rPr>
              <a:t>Vertiefung von Rollenfragen</a:t>
            </a:r>
          </a:p>
          <a:p>
            <a:pPr marL="0" marR="0" lvl="0" indent="0" defTabSz="914400" eaLnBrk="1" fontAlgn="auto" latinLnBrk="0" hangingPunct="1">
              <a:lnSpc>
                <a:spcPct val="100000"/>
              </a:lnSpc>
              <a:spcBef>
                <a:spcPts val="0"/>
              </a:spcBef>
              <a:spcAft>
                <a:spcPts val="600"/>
              </a:spcAft>
              <a:buClrTx/>
              <a:buSzTx/>
              <a:buFontTx/>
              <a:buNone/>
              <a:tabLst/>
              <a:defRPr/>
            </a:pPr>
            <a:r>
              <a:rPr lang="de-DE" sz="2000" b="1" dirty="0" smtClean="0">
                <a:solidFill>
                  <a:srgbClr val="002060"/>
                </a:solidFill>
              </a:rPr>
              <a:t>09:45	Pause</a:t>
            </a:r>
          </a:p>
          <a:p>
            <a:pPr marL="0" marR="0" lvl="0" indent="0" defTabSz="914400" eaLnBrk="1" fontAlgn="auto" latinLnBrk="0" hangingPunct="1">
              <a:lnSpc>
                <a:spcPct val="100000"/>
              </a:lnSpc>
              <a:spcBef>
                <a:spcPts val="0"/>
              </a:spcBef>
              <a:spcAft>
                <a:spcPts val="0"/>
              </a:spcAft>
              <a:buClrTx/>
              <a:buSzTx/>
              <a:buFontTx/>
              <a:buNone/>
              <a:tabLst/>
              <a:defRPr/>
            </a:pPr>
            <a:r>
              <a:rPr lang="de-DE" sz="2000" dirty="0" smtClean="0">
                <a:solidFill>
                  <a:srgbClr val="002060"/>
                </a:solidFill>
              </a:rPr>
              <a:t>10:15	Ernten (2)</a:t>
            </a:r>
            <a:r>
              <a:rPr lang="de-DE" sz="2000" dirty="0" smtClean="0">
                <a:solidFill>
                  <a:srgbClr val="B75E68"/>
                </a:solidFill>
              </a:rPr>
              <a:t> - </a:t>
            </a:r>
            <a:r>
              <a:rPr lang="de-DE" sz="2000" i="1" dirty="0" smtClean="0">
                <a:solidFill>
                  <a:srgbClr val="B75E68"/>
                </a:solidFill>
              </a:rPr>
              <a:t>Teilen der 	Rollendiskussionen im Plenum</a:t>
            </a:r>
          </a:p>
          <a:p>
            <a:pPr marL="0" marR="0" lvl="0" indent="0" defTabSz="914400" eaLnBrk="1" fontAlgn="auto" latinLnBrk="0" hangingPunct="1">
              <a:lnSpc>
                <a:spcPct val="100000"/>
              </a:lnSpc>
              <a:spcBef>
                <a:spcPts val="0"/>
              </a:spcBef>
              <a:spcAft>
                <a:spcPts val="0"/>
              </a:spcAft>
              <a:buClrTx/>
              <a:buSzTx/>
              <a:buFontTx/>
              <a:buNone/>
              <a:tabLst/>
              <a:defRPr/>
            </a:pPr>
            <a:r>
              <a:rPr lang="de-DE" sz="2000" dirty="0" smtClean="0">
                <a:solidFill>
                  <a:srgbClr val="002060"/>
                </a:solidFill>
              </a:rPr>
              <a:t>10:45	Workshop in Teams (3)</a:t>
            </a:r>
          </a:p>
          <a:p>
            <a:pPr marL="0" marR="0" lvl="0" indent="0" defTabSz="914400" eaLnBrk="1" fontAlgn="auto" latinLnBrk="0" hangingPunct="1">
              <a:lnSpc>
                <a:spcPct val="100000"/>
              </a:lnSpc>
              <a:spcBef>
                <a:spcPts val="0"/>
              </a:spcBef>
              <a:spcAft>
                <a:spcPts val="0"/>
              </a:spcAft>
              <a:buClrTx/>
              <a:buSzTx/>
              <a:buFontTx/>
              <a:buNone/>
              <a:tabLst/>
              <a:defRPr/>
            </a:pPr>
            <a:r>
              <a:rPr lang="de-DE" sz="2000" dirty="0">
                <a:solidFill>
                  <a:srgbClr val="002060"/>
                </a:solidFill>
              </a:rPr>
              <a:t>	</a:t>
            </a:r>
            <a:r>
              <a:rPr lang="de-DE" sz="2000" i="1" dirty="0" smtClean="0">
                <a:solidFill>
                  <a:srgbClr val="B75E68"/>
                </a:solidFill>
              </a:rPr>
              <a:t>Transfer </a:t>
            </a:r>
            <a:r>
              <a:rPr lang="mr-IN" sz="2000" i="1" dirty="0" smtClean="0">
                <a:solidFill>
                  <a:srgbClr val="B75E68"/>
                </a:solidFill>
              </a:rPr>
              <a:t>–</a:t>
            </a:r>
            <a:r>
              <a:rPr lang="de-DE" sz="2000" i="1" dirty="0" smtClean="0">
                <a:solidFill>
                  <a:srgbClr val="B75E68"/>
                </a:solidFill>
              </a:rPr>
              <a:t> Was nehmen wir mit?</a:t>
            </a:r>
          </a:p>
          <a:p>
            <a:pPr marL="0" marR="0" lvl="0" indent="0" defTabSz="914400" eaLnBrk="1" fontAlgn="auto" latinLnBrk="0" hangingPunct="1">
              <a:lnSpc>
                <a:spcPct val="100000"/>
              </a:lnSpc>
              <a:spcBef>
                <a:spcPts val="0"/>
              </a:spcBef>
              <a:spcAft>
                <a:spcPts val="600"/>
              </a:spcAft>
              <a:buClrTx/>
              <a:buSzTx/>
              <a:buFontTx/>
              <a:buNone/>
              <a:tabLst/>
              <a:defRPr/>
            </a:pPr>
            <a:r>
              <a:rPr lang="de-DE" sz="2000" dirty="0" smtClean="0">
                <a:solidFill>
                  <a:srgbClr val="002060"/>
                </a:solidFill>
              </a:rPr>
              <a:t>11:30	Ernten (3) </a:t>
            </a:r>
            <a:r>
              <a:rPr lang="mr-IN" sz="2000" i="1" dirty="0" smtClean="0">
                <a:solidFill>
                  <a:srgbClr val="B75E68"/>
                </a:solidFill>
              </a:rPr>
              <a:t>–</a:t>
            </a:r>
            <a:r>
              <a:rPr lang="de-DE" sz="2000" i="1" dirty="0" smtClean="0">
                <a:solidFill>
                  <a:srgbClr val="B75E68"/>
                </a:solidFill>
              </a:rPr>
              <a:t> Das nehmen wir mit.</a:t>
            </a:r>
          </a:p>
          <a:p>
            <a:pPr marL="0" marR="0" lvl="0" indent="0" defTabSz="914400" eaLnBrk="1" fontAlgn="auto" latinLnBrk="0" hangingPunct="1">
              <a:lnSpc>
                <a:spcPct val="100000"/>
              </a:lnSpc>
              <a:spcBef>
                <a:spcPts val="0"/>
              </a:spcBef>
              <a:spcAft>
                <a:spcPts val="0"/>
              </a:spcAft>
              <a:buClrTx/>
              <a:buSzTx/>
              <a:buFontTx/>
              <a:buNone/>
              <a:tabLst/>
              <a:defRPr/>
            </a:pPr>
            <a:r>
              <a:rPr lang="de-DE" sz="2000" dirty="0" smtClean="0">
                <a:solidFill>
                  <a:srgbClr val="002060"/>
                </a:solidFill>
              </a:rPr>
              <a:t>11:45	Abschluss der Weiterbildung &amp; Singen</a:t>
            </a:r>
            <a:r>
              <a:rPr lang="de-DE" sz="2000" dirty="0">
                <a:solidFill>
                  <a:srgbClr val="002060"/>
                </a:solidFill>
              </a:rPr>
              <a:t>	</a:t>
            </a:r>
          </a:p>
        </p:txBody>
      </p:sp>
      <p:pic>
        <p:nvPicPr>
          <p:cNvPr id="4" name="Grafik 2"/>
          <p:cNvPicPr/>
          <p:nvPr/>
        </p:nvPicPr>
        <p:blipFill>
          <a:blip r:embed="rId2" cstate="print">
            <a:extLst>
              <a:ext uri="{28A0092B-C50C-407E-A947-70E740481C1C}">
                <a14:useLocalDpi xmlns:a14="http://schemas.microsoft.com/office/drawing/2010/main" val="0"/>
              </a:ext>
            </a:extLst>
          </a:blip>
          <a:stretch>
            <a:fillRect/>
          </a:stretch>
        </p:blipFill>
        <p:spPr>
          <a:xfrm>
            <a:off x="9586211" y="56369"/>
            <a:ext cx="2546414" cy="1033708"/>
          </a:xfrm>
          <a:prstGeom prst="rect">
            <a:avLst/>
          </a:prstGeom>
        </p:spPr>
      </p:pic>
      <p:sp>
        <p:nvSpPr>
          <p:cNvPr id="6" name="Rechteck 5"/>
          <p:cNvSpPr/>
          <p:nvPr/>
        </p:nvSpPr>
        <p:spPr>
          <a:xfrm>
            <a:off x="700645" y="1690688"/>
            <a:ext cx="5284520" cy="5054496"/>
          </a:xfrm>
          <a:prstGeom prst="rect">
            <a:avLst/>
          </a:prstGeom>
          <a:noFill/>
          <a:ln>
            <a:solidFill>
              <a:srgbClr val="B75E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0093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002060"/>
                </a:solidFill>
              </a:rPr>
              <a:t>Wer ist wo?</a:t>
            </a:r>
            <a:endParaRPr lang="de-DE" dirty="0">
              <a:solidFill>
                <a:srgbClr val="002060"/>
              </a:solidFill>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434045010"/>
              </p:ext>
            </p:extLst>
          </p:nvPr>
        </p:nvGraphicFramePr>
        <p:xfrm>
          <a:off x="142507" y="1457500"/>
          <a:ext cx="11930743" cy="5303520"/>
        </p:xfrm>
        <a:graphic>
          <a:graphicData uri="http://schemas.openxmlformats.org/drawingml/2006/table">
            <a:tbl>
              <a:tblPr firstRow="1" bandRow="1">
                <a:tableStyleId>{72833802-FEF1-4C79-8D5D-14CF1EAF98D9}</a:tableStyleId>
              </a:tblPr>
              <a:tblGrid>
                <a:gridCol w="692758"/>
                <a:gridCol w="5847479"/>
                <a:gridCol w="5390506"/>
              </a:tblGrid>
              <a:tr h="370840">
                <a:tc>
                  <a:txBody>
                    <a:bodyPr/>
                    <a:lstStyle/>
                    <a:p>
                      <a:endParaRPr lang="de-DE" sz="2400" dirty="0"/>
                    </a:p>
                  </a:txBody>
                  <a:tcPr>
                    <a:solidFill>
                      <a:schemeClr val="accent2">
                        <a:lumMod val="40000"/>
                        <a:lumOff val="60000"/>
                      </a:schemeClr>
                    </a:solidFill>
                  </a:tcPr>
                </a:tc>
                <a:tc>
                  <a:txBody>
                    <a:bodyPr/>
                    <a:lstStyle/>
                    <a:p>
                      <a:r>
                        <a:rPr lang="de-DE" sz="2400" dirty="0" smtClean="0"/>
                        <a:t>Team / Arbeitsgruppe</a:t>
                      </a:r>
                      <a:endParaRPr lang="de-DE" sz="2400" dirty="0"/>
                    </a:p>
                  </a:txBody>
                  <a:tcPr>
                    <a:solidFill>
                      <a:schemeClr val="accent2">
                        <a:lumMod val="40000"/>
                        <a:lumOff val="60000"/>
                      </a:schemeClr>
                    </a:solidFill>
                  </a:tcPr>
                </a:tc>
                <a:tc>
                  <a:txBody>
                    <a:bodyPr/>
                    <a:lstStyle/>
                    <a:p>
                      <a:r>
                        <a:rPr lang="de-DE" sz="2400" dirty="0" smtClean="0"/>
                        <a:t>Raum</a:t>
                      </a:r>
                      <a:endParaRPr lang="de-DE" sz="2400" dirty="0"/>
                    </a:p>
                  </a:txBody>
                  <a:tcPr>
                    <a:solidFill>
                      <a:schemeClr val="accent2">
                        <a:lumMod val="40000"/>
                        <a:lumOff val="60000"/>
                      </a:schemeClr>
                    </a:solidFill>
                  </a:tcPr>
                </a:tc>
              </a:tr>
              <a:tr h="370840">
                <a:tc>
                  <a:txBody>
                    <a:bodyPr/>
                    <a:lstStyle/>
                    <a:p>
                      <a:r>
                        <a:rPr lang="de-DE" sz="2400" dirty="0" smtClean="0">
                          <a:solidFill>
                            <a:srgbClr val="002060"/>
                          </a:solidFill>
                        </a:rPr>
                        <a:t>1</a:t>
                      </a:r>
                      <a:endParaRPr lang="de-DE" sz="2400" dirty="0">
                        <a:solidFill>
                          <a:srgbClr val="002060"/>
                        </a:solidFill>
                      </a:endParaRPr>
                    </a:p>
                  </a:txBody>
                  <a:tcPr/>
                </a:tc>
                <a:tc>
                  <a:txBody>
                    <a:bodyPr/>
                    <a:lstStyle/>
                    <a:p>
                      <a:r>
                        <a:rPr lang="de-DE" sz="2400" dirty="0" smtClean="0">
                          <a:solidFill>
                            <a:srgbClr val="002060"/>
                          </a:solidFill>
                        </a:rPr>
                        <a:t>MCLI / MCLE</a:t>
                      </a:r>
                      <a:r>
                        <a:rPr lang="de-DE" sz="2400" baseline="0" dirty="0" smtClean="0">
                          <a:solidFill>
                            <a:srgbClr val="002060"/>
                          </a:solidFill>
                        </a:rPr>
                        <a:t> / Port. Mission</a:t>
                      </a:r>
                      <a:endParaRPr lang="de-DE" sz="2400" dirty="0">
                        <a:solidFill>
                          <a:srgbClr val="002060"/>
                        </a:solidFill>
                      </a:endParaRPr>
                    </a:p>
                  </a:txBody>
                  <a:tcPr/>
                </a:tc>
                <a:tc>
                  <a:txBody>
                    <a:bodyPr/>
                    <a:lstStyle/>
                    <a:p>
                      <a:r>
                        <a:rPr lang="de-DE" sz="2400" dirty="0" smtClean="0">
                          <a:solidFill>
                            <a:srgbClr val="002060"/>
                          </a:solidFill>
                        </a:rPr>
                        <a:t>“La Prairie“, </a:t>
                      </a:r>
                      <a:r>
                        <a:rPr lang="de-DE" sz="2400" dirty="0" err="1" smtClean="0">
                          <a:solidFill>
                            <a:srgbClr val="002060"/>
                          </a:solidFill>
                        </a:rPr>
                        <a:t>Gartensäli</a:t>
                      </a:r>
                      <a:endParaRPr lang="de-DE" sz="2400" dirty="0">
                        <a:solidFill>
                          <a:srgbClr val="002060"/>
                        </a:solidFill>
                      </a:endParaRPr>
                    </a:p>
                  </a:txBody>
                  <a:tcPr/>
                </a:tc>
              </a:tr>
              <a:tr h="370840">
                <a:tc>
                  <a:txBody>
                    <a:bodyPr/>
                    <a:lstStyle/>
                    <a:p>
                      <a:r>
                        <a:rPr lang="de-DE" sz="2400" dirty="0" smtClean="0">
                          <a:solidFill>
                            <a:srgbClr val="002060"/>
                          </a:solidFill>
                        </a:rPr>
                        <a:t>2</a:t>
                      </a:r>
                      <a:endParaRPr lang="de-DE" sz="2400" dirty="0">
                        <a:solidFill>
                          <a:srgbClr val="002060"/>
                        </a:solidFill>
                      </a:endParaRPr>
                    </a:p>
                  </a:txBody>
                  <a:tcPr/>
                </a:tc>
                <a:tc>
                  <a:txBody>
                    <a:bodyPr/>
                    <a:lstStyle/>
                    <a:p>
                      <a:r>
                        <a:rPr lang="de-DE" sz="2400" dirty="0" smtClean="0">
                          <a:solidFill>
                            <a:srgbClr val="002060"/>
                          </a:solidFill>
                        </a:rPr>
                        <a:t>Fachstellen (1-2 Gruppen)</a:t>
                      </a:r>
                      <a:endParaRPr lang="de-DE" sz="2400" dirty="0">
                        <a:solidFill>
                          <a:srgbClr val="002060"/>
                        </a:solidFill>
                      </a:endParaRPr>
                    </a:p>
                  </a:txBody>
                  <a:tcPr/>
                </a:tc>
                <a:tc>
                  <a:txBody>
                    <a:bodyPr/>
                    <a:lstStyle/>
                    <a:p>
                      <a:r>
                        <a:rPr lang="de-DE" sz="2400" dirty="0" smtClean="0">
                          <a:solidFill>
                            <a:srgbClr val="002060"/>
                          </a:solidFill>
                        </a:rPr>
                        <a:t>Ess-Saal </a:t>
                      </a:r>
                      <a:r>
                        <a:rPr lang="de-DE" sz="2400" dirty="0" err="1" smtClean="0">
                          <a:solidFill>
                            <a:srgbClr val="002060"/>
                          </a:solidFill>
                        </a:rPr>
                        <a:t>Paroisse</a:t>
                      </a:r>
                      <a:endParaRPr lang="de-DE" sz="2400" dirty="0">
                        <a:solidFill>
                          <a:srgbClr val="002060"/>
                        </a:solidFill>
                      </a:endParaRPr>
                    </a:p>
                  </a:txBody>
                  <a:tcPr/>
                </a:tc>
              </a:tr>
              <a:tr h="370840">
                <a:tc>
                  <a:txBody>
                    <a:bodyPr/>
                    <a:lstStyle/>
                    <a:p>
                      <a:r>
                        <a:rPr lang="de-DE" sz="2400" dirty="0" smtClean="0">
                          <a:solidFill>
                            <a:srgbClr val="002060"/>
                          </a:solidFill>
                        </a:rPr>
                        <a:t>3</a:t>
                      </a:r>
                      <a:endParaRPr lang="de-DE" sz="2400" dirty="0">
                        <a:solidFill>
                          <a:srgbClr val="002060"/>
                        </a:solidFill>
                      </a:endParaRPr>
                    </a:p>
                  </a:txBody>
                  <a:tcPr/>
                </a:tc>
                <a:tc>
                  <a:txBody>
                    <a:bodyPr/>
                    <a:lstStyle/>
                    <a:p>
                      <a:r>
                        <a:rPr lang="de-DE" sz="2400" dirty="0" smtClean="0">
                          <a:solidFill>
                            <a:srgbClr val="002060"/>
                          </a:solidFill>
                        </a:rPr>
                        <a:t>Dreifaltigkeit</a:t>
                      </a:r>
                      <a:endParaRPr lang="de-DE" sz="2400" dirty="0">
                        <a:solidFill>
                          <a:srgbClr val="002060"/>
                        </a:solidFill>
                      </a:endParaRPr>
                    </a:p>
                  </a:txBody>
                  <a:tcPr/>
                </a:tc>
                <a:tc>
                  <a:txBody>
                    <a:bodyPr/>
                    <a:lstStyle/>
                    <a:p>
                      <a:r>
                        <a:rPr lang="de-DE" sz="2400" dirty="0" err="1" smtClean="0">
                          <a:solidFill>
                            <a:srgbClr val="002060"/>
                          </a:solidFill>
                        </a:rPr>
                        <a:t>Paroisse</a:t>
                      </a:r>
                      <a:r>
                        <a:rPr lang="de-DE" sz="2400" dirty="0" smtClean="0">
                          <a:solidFill>
                            <a:srgbClr val="002060"/>
                          </a:solidFill>
                        </a:rPr>
                        <a:t>,</a:t>
                      </a:r>
                      <a:r>
                        <a:rPr lang="de-DE" sz="2400" baseline="0" dirty="0" smtClean="0">
                          <a:solidFill>
                            <a:srgbClr val="002060"/>
                          </a:solidFill>
                        </a:rPr>
                        <a:t> </a:t>
                      </a:r>
                      <a:r>
                        <a:rPr lang="de-DE" sz="2400" dirty="0" smtClean="0">
                          <a:solidFill>
                            <a:srgbClr val="002060"/>
                          </a:solidFill>
                        </a:rPr>
                        <a:t>Raum 211</a:t>
                      </a:r>
                      <a:endParaRPr lang="de-DE" sz="2400" dirty="0">
                        <a:solidFill>
                          <a:srgbClr val="002060"/>
                        </a:solidFill>
                      </a:endParaRPr>
                    </a:p>
                  </a:txBody>
                  <a:tcPr/>
                </a:tc>
              </a:tr>
              <a:tr h="370840">
                <a:tc>
                  <a:txBody>
                    <a:bodyPr/>
                    <a:lstStyle/>
                    <a:p>
                      <a:r>
                        <a:rPr lang="de-DE" sz="2400" dirty="0" smtClean="0">
                          <a:solidFill>
                            <a:srgbClr val="002060"/>
                          </a:solidFill>
                        </a:rPr>
                        <a:t>4</a:t>
                      </a:r>
                      <a:endParaRPr lang="de-DE" sz="2400" dirty="0">
                        <a:solidFill>
                          <a:srgbClr val="002060"/>
                        </a:solidFill>
                      </a:endParaRPr>
                    </a:p>
                  </a:txBody>
                  <a:tcPr/>
                </a:tc>
                <a:tc>
                  <a:txBody>
                    <a:bodyPr/>
                    <a:lstStyle/>
                    <a:p>
                      <a:r>
                        <a:rPr lang="de-DE" sz="2400" dirty="0" smtClean="0">
                          <a:solidFill>
                            <a:srgbClr val="002060"/>
                          </a:solidFill>
                        </a:rPr>
                        <a:t>Bern-West (St. Antonius,</a:t>
                      </a:r>
                      <a:r>
                        <a:rPr lang="de-DE" sz="2400" baseline="0" dirty="0" smtClean="0">
                          <a:solidFill>
                            <a:srgbClr val="002060"/>
                          </a:solidFill>
                        </a:rPr>
                        <a:t> St. Mauritius)</a:t>
                      </a:r>
                      <a:endParaRPr lang="de-DE" sz="2400" dirty="0">
                        <a:solidFill>
                          <a:srgbClr val="002060"/>
                        </a:solidFill>
                      </a:endParaRPr>
                    </a:p>
                  </a:txBody>
                  <a:tcPr/>
                </a:tc>
                <a:tc>
                  <a:txBody>
                    <a:bodyPr/>
                    <a:lstStyle/>
                    <a:p>
                      <a:r>
                        <a:rPr lang="de-DE" sz="2400" dirty="0" err="1" smtClean="0">
                          <a:solidFill>
                            <a:srgbClr val="002060"/>
                          </a:solidFill>
                        </a:rPr>
                        <a:t>Dreif</a:t>
                      </a:r>
                      <a:r>
                        <a:rPr lang="de-DE" sz="2400" dirty="0" smtClean="0">
                          <a:solidFill>
                            <a:srgbClr val="002060"/>
                          </a:solidFill>
                        </a:rPr>
                        <a:t>-Saal</a:t>
                      </a:r>
                      <a:endParaRPr lang="de-DE" sz="2400" dirty="0">
                        <a:solidFill>
                          <a:srgbClr val="002060"/>
                        </a:solidFill>
                      </a:endParaRPr>
                    </a:p>
                  </a:txBody>
                  <a:tcPr/>
                </a:tc>
              </a:tr>
              <a:tr h="370840">
                <a:tc>
                  <a:txBody>
                    <a:bodyPr/>
                    <a:lstStyle/>
                    <a:p>
                      <a:r>
                        <a:rPr lang="de-DE" sz="2400" dirty="0" smtClean="0">
                          <a:solidFill>
                            <a:srgbClr val="002060"/>
                          </a:solidFill>
                        </a:rPr>
                        <a:t>5</a:t>
                      </a:r>
                      <a:endParaRPr lang="de-DE" sz="2400" dirty="0">
                        <a:solidFill>
                          <a:srgbClr val="002060"/>
                        </a:solidFill>
                      </a:endParaRPr>
                    </a:p>
                  </a:txBody>
                  <a:tcPr/>
                </a:tc>
                <a:tc>
                  <a:txBody>
                    <a:bodyPr/>
                    <a:lstStyle/>
                    <a:p>
                      <a:r>
                        <a:rPr lang="de-DE" sz="2400" dirty="0" smtClean="0">
                          <a:solidFill>
                            <a:srgbClr val="002060"/>
                          </a:solidFill>
                        </a:rPr>
                        <a:t>Bern-Nord (Heiligkreuz,</a:t>
                      </a:r>
                      <a:r>
                        <a:rPr lang="de-DE" sz="2400" baseline="0" dirty="0" smtClean="0">
                          <a:solidFill>
                            <a:srgbClr val="002060"/>
                          </a:solidFill>
                        </a:rPr>
                        <a:t> St. Franziskus)</a:t>
                      </a:r>
                      <a:endParaRPr lang="de-DE" sz="2400" dirty="0">
                        <a:solidFill>
                          <a:srgbClr val="002060"/>
                        </a:solidFill>
                      </a:endParaRPr>
                    </a:p>
                  </a:txBody>
                  <a:tcPr/>
                </a:tc>
                <a:tc>
                  <a:txBody>
                    <a:bodyPr/>
                    <a:lstStyle/>
                    <a:p>
                      <a:r>
                        <a:rPr lang="de-DE" sz="2400" dirty="0" smtClean="0">
                          <a:solidFill>
                            <a:srgbClr val="002060"/>
                          </a:solidFill>
                        </a:rPr>
                        <a:t>„La Prairie“, Saal</a:t>
                      </a:r>
                      <a:endParaRPr lang="de-DE" sz="2400" dirty="0">
                        <a:solidFill>
                          <a:srgbClr val="002060"/>
                        </a:solidFill>
                      </a:endParaRPr>
                    </a:p>
                  </a:txBody>
                  <a:tcPr/>
                </a:tc>
              </a:tr>
              <a:tr h="370840">
                <a:tc>
                  <a:txBody>
                    <a:bodyPr/>
                    <a:lstStyle/>
                    <a:p>
                      <a:r>
                        <a:rPr lang="de-DE" sz="2400" dirty="0" smtClean="0">
                          <a:solidFill>
                            <a:srgbClr val="002060"/>
                          </a:solidFill>
                        </a:rPr>
                        <a:t>6</a:t>
                      </a:r>
                      <a:endParaRPr lang="de-DE" sz="2400" dirty="0">
                        <a:solidFill>
                          <a:srgbClr val="002060"/>
                        </a:solidFill>
                      </a:endParaRPr>
                    </a:p>
                  </a:txBody>
                  <a:tcPr/>
                </a:tc>
                <a:tc>
                  <a:txBody>
                    <a:bodyPr/>
                    <a:lstStyle/>
                    <a:p>
                      <a:r>
                        <a:rPr lang="de-DE" sz="2400" dirty="0" err="1" smtClean="0">
                          <a:solidFill>
                            <a:srgbClr val="002060"/>
                          </a:solidFill>
                        </a:rPr>
                        <a:t>Guthirt</a:t>
                      </a:r>
                      <a:r>
                        <a:rPr lang="de-DE" sz="2400" baseline="0" dirty="0" smtClean="0">
                          <a:solidFill>
                            <a:srgbClr val="002060"/>
                          </a:solidFill>
                        </a:rPr>
                        <a:t> </a:t>
                      </a:r>
                      <a:r>
                        <a:rPr lang="de-DE" sz="2400" dirty="0" smtClean="0">
                          <a:solidFill>
                            <a:srgbClr val="002060"/>
                          </a:solidFill>
                        </a:rPr>
                        <a:t>Ostermundigen</a:t>
                      </a:r>
                      <a:endParaRPr lang="de-DE" sz="2400" dirty="0">
                        <a:solidFill>
                          <a:srgbClr val="002060"/>
                        </a:solidFill>
                      </a:endParaRPr>
                    </a:p>
                  </a:txBody>
                  <a:tcPr/>
                </a:tc>
                <a:tc>
                  <a:txBody>
                    <a:bodyPr/>
                    <a:lstStyle/>
                    <a:p>
                      <a:r>
                        <a:rPr lang="de-DE" sz="2400" dirty="0" smtClean="0">
                          <a:solidFill>
                            <a:srgbClr val="002060"/>
                          </a:solidFill>
                        </a:rPr>
                        <a:t>Regenbogenhaus, Unterrichtsraum links</a:t>
                      </a:r>
                      <a:endParaRPr lang="de-DE" sz="2400" dirty="0">
                        <a:solidFill>
                          <a:srgbClr val="002060"/>
                        </a:solidFill>
                      </a:endParaRPr>
                    </a:p>
                  </a:txBody>
                  <a:tcPr/>
                </a:tc>
              </a:tr>
              <a:tr h="370840">
                <a:tc>
                  <a:txBody>
                    <a:bodyPr/>
                    <a:lstStyle/>
                    <a:p>
                      <a:r>
                        <a:rPr lang="de-DE" sz="2400" dirty="0" smtClean="0">
                          <a:solidFill>
                            <a:srgbClr val="002060"/>
                          </a:solidFill>
                        </a:rPr>
                        <a:t>7</a:t>
                      </a:r>
                      <a:endParaRPr lang="de-DE" sz="2400" dirty="0">
                        <a:solidFill>
                          <a:srgbClr val="002060"/>
                        </a:solidFill>
                      </a:endParaRPr>
                    </a:p>
                  </a:txBody>
                  <a:tcPr/>
                </a:tc>
                <a:tc>
                  <a:txBody>
                    <a:bodyPr/>
                    <a:lstStyle/>
                    <a:p>
                      <a:r>
                        <a:rPr lang="de-DE" sz="2400" dirty="0" smtClean="0">
                          <a:solidFill>
                            <a:srgbClr val="002060"/>
                          </a:solidFill>
                        </a:rPr>
                        <a:t>Bruder</a:t>
                      </a:r>
                      <a:r>
                        <a:rPr lang="de-DE" sz="2400" baseline="0" dirty="0" smtClean="0">
                          <a:solidFill>
                            <a:srgbClr val="002060"/>
                          </a:solidFill>
                        </a:rPr>
                        <a:t> Klaus</a:t>
                      </a:r>
                      <a:endParaRPr lang="de-DE" sz="2400" dirty="0">
                        <a:solidFill>
                          <a:srgbClr val="002060"/>
                        </a:solidFill>
                      </a:endParaRPr>
                    </a:p>
                  </a:txBody>
                  <a:tcPr/>
                </a:tc>
                <a:tc>
                  <a:txBody>
                    <a:bodyPr/>
                    <a:lstStyle/>
                    <a:p>
                      <a:r>
                        <a:rPr lang="de-DE" sz="2400" dirty="0" err="1" smtClean="0">
                          <a:solidFill>
                            <a:srgbClr val="002060"/>
                          </a:solidFill>
                        </a:rPr>
                        <a:t>Paroisse</a:t>
                      </a:r>
                      <a:r>
                        <a:rPr lang="de-DE" sz="2400" dirty="0" smtClean="0">
                          <a:solidFill>
                            <a:srgbClr val="002060"/>
                          </a:solidFill>
                        </a:rPr>
                        <a:t>,</a:t>
                      </a:r>
                      <a:r>
                        <a:rPr lang="de-DE" sz="2400" baseline="0" dirty="0" smtClean="0">
                          <a:solidFill>
                            <a:srgbClr val="002060"/>
                          </a:solidFill>
                        </a:rPr>
                        <a:t> Raum 212</a:t>
                      </a:r>
                      <a:endParaRPr lang="de-DE" sz="2400" dirty="0">
                        <a:solidFill>
                          <a:srgbClr val="002060"/>
                        </a:solidFill>
                      </a:endParaRPr>
                    </a:p>
                  </a:txBody>
                  <a:tcPr/>
                </a:tc>
              </a:tr>
              <a:tr h="370840">
                <a:tc>
                  <a:txBody>
                    <a:bodyPr/>
                    <a:lstStyle/>
                    <a:p>
                      <a:r>
                        <a:rPr lang="de-DE" sz="2400" dirty="0" smtClean="0">
                          <a:solidFill>
                            <a:srgbClr val="002060"/>
                          </a:solidFill>
                        </a:rPr>
                        <a:t>8</a:t>
                      </a:r>
                      <a:endParaRPr lang="de-DE" sz="2400" dirty="0">
                        <a:solidFill>
                          <a:srgbClr val="002060"/>
                        </a:solidFill>
                      </a:endParaRPr>
                    </a:p>
                  </a:txBody>
                  <a:tcPr/>
                </a:tc>
                <a:tc>
                  <a:txBody>
                    <a:bodyPr/>
                    <a:lstStyle/>
                    <a:p>
                      <a:r>
                        <a:rPr lang="de-DE" sz="2400" dirty="0" smtClean="0">
                          <a:solidFill>
                            <a:srgbClr val="002060"/>
                          </a:solidFill>
                        </a:rPr>
                        <a:t>St. Marien</a:t>
                      </a:r>
                      <a:endParaRPr lang="de-DE" sz="2400" dirty="0">
                        <a:solidFill>
                          <a:srgbClr val="002060"/>
                        </a:solidFill>
                      </a:endParaRPr>
                    </a:p>
                  </a:txBody>
                  <a:tcPr/>
                </a:tc>
                <a:tc>
                  <a:txBody>
                    <a:bodyPr/>
                    <a:lstStyle/>
                    <a:p>
                      <a:r>
                        <a:rPr lang="de-DE" sz="2400" dirty="0" err="1" smtClean="0">
                          <a:solidFill>
                            <a:srgbClr val="002060"/>
                          </a:solidFill>
                        </a:rPr>
                        <a:t>Paroisse</a:t>
                      </a:r>
                      <a:r>
                        <a:rPr lang="de-DE" sz="2400" dirty="0" smtClean="0">
                          <a:solidFill>
                            <a:srgbClr val="002060"/>
                          </a:solidFill>
                        </a:rPr>
                        <a:t>, Raum 213</a:t>
                      </a:r>
                      <a:endParaRPr lang="de-DE" sz="2400" dirty="0">
                        <a:solidFill>
                          <a:srgbClr val="002060"/>
                        </a:solidFill>
                      </a:endParaRPr>
                    </a:p>
                  </a:txBody>
                  <a:tcPr/>
                </a:tc>
              </a:tr>
              <a:tr h="370840">
                <a:tc>
                  <a:txBody>
                    <a:bodyPr/>
                    <a:lstStyle/>
                    <a:p>
                      <a:r>
                        <a:rPr lang="de-DE" sz="2400" dirty="0" smtClean="0">
                          <a:solidFill>
                            <a:srgbClr val="002060"/>
                          </a:solidFill>
                        </a:rPr>
                        <a:t>9</a:t>
                      </a:r>
                      <a:endParaRPr lang="de-DE" sz="2400" dirty="0">
                        <a:solidFill>
                          <a:srgbClr val="002060"/>
                        </a:solidFill>
                      </a:endParaRPr>
                    </a:p>
                  </a:txBody>
                  <a:tcPr/>
                </a:tc>
                <a:tc>
                  <a:txBody>
                    <a:bodyPr/>
                    <a:lstStyle/>
                    <a:p>
                      <a:r>
                        <a:rPr lang="de-DE" sz="2400" dirty="0" smtClean="0">
                          <a:solidFill>
                            <a:srgbClr val="002060"/>
                          </a:solidFill>
                        </a:rPr>
                        <a:t>St. Josef / St. Michael</a:t>
                      </a:r>
                      <a:endParaRPr lang="de-DE" sz="2400" dirty="0">
                        <a:solidFill>
                          <a:srgbClr val="002060"/>
                        </a:solidFill>
                      </a:endParaRPr>
                    </a:p>
                  </a:txBody>
                  <a:tcPr/>
                </a:tc>
                <a:tc>
                  <a:txBody>
                    <a:bodyPr/>
                    <a:lstStyle/>
                    <a:p>
                      <a:r>
                        <a:rPr lang="de-DE" sz="2400" dirty="0" smtClean="0">
                          <a:solidFill>
                            <a:srgbClr val="002060"/>
                          </a:solidFill>
                        </a:rPr>
                        <a:t>Regenbogenhaus,</a:t>
                      </a:r>
                      <a:r>
                        <a:rPr lang="de-DE" sz="2400" baseline="0" dirty="0" smtClean="0">
                          <a:solidFill>
                            <a:srgbClr val="002060"/>
                          </a:solidFill>
                        </a:rPr>
                        <a:t> Unterrichtsraum rechts</a:t>
                      </a:r>
                      <a:endParaRPr lang="de-DE" sz="2400" dirty="0">
                        <a:solidFill>
                          <a:srgbClr val="002060"/>
                        </a:solidFill>
                      </a:endParaRPr>
                    </a:p>
                  </a:txBody>
                  <a:tcPr/>
                </a:tc>
              </a:tr>
              <a:tr h="370840">
                <a:tc>
                  <a:txBody>
                    <a:bodyPr/>
                    <a:lstStyle/>
                    <a:p>
                      <a:r>
                        <a:rPr lang="de-DE" sz="2400" dirty="0" smtClean="0">
                          <a:solidFill>
                            <a:srgbClr val="002060"/>
                          </a:solidFill>
                        </a:rPr>
                        <a:t>10</a:t>
                      </a:r>
                      <a:endParaRPr lang="de-DE" sz="2400" dirty="0">
                        <a:solidFill>
                          <a:srgbClr val="002060"/>
                        </a:solidFill>
                      </a:endParaRPr>
                    </a:p>
                  </a:txBody>
                  <a:tcPr/>
                </a:tc>
                <a:tc>
                  <a:txBody>
                    <a:bodyPr/>
                    <a:lstStyle/>
                    <a:p>
                      <a:r>
                        <a:rPr lang="de-DE" sz="2400" dirty="0" smtClean="0">
                          <a:solidFill>
                            <a:srgbClr val="002060"/>
                          </a:solidFill>
                        </a:rPr>
                        <a:t>Münsingen, </a:t>
                      </a:r>
                      <a:r>
                        <a:rPr lang="de-DE" sz="2400" dirty="0" err="1" smtClean="0">
                          <a:solidFill>
                            <a:srgbClr val="002060"/>
                          </a:solidFill>
                        </a:rPr>
                        <a:t>Konolfingen</a:t>
                      </a:r>
                      <a:r>
                        <a:rPr lang="de-DE" sz="2400" dirty="0" smtClean="0">
                          <a:solidFill>
                            <a:srgbClr val="002060"/>
                          </a:solidFill>
                        </a:rPr>
                        <a:t>, Worb, Belp </a:t>
                      </a:r>
                      <a:r>
                        <a:rPr lang="de-DE" sz="1800" i="1" dirty="0" smtClean="0">
                          <a:solidFill>
                            <a:srgbClr val="002060"/>
                          </a:solidFill>
                        </a:rPr>
                        <a:t>(Empfehlung)</a:t>
                      </a:r>
                      <a:endParaRPr lang="de-DE" sz="1800" i="1" dirty="0">
                        <a:solidFill>
                          <a:srgbClr val="002060"/>
                        </a:solidFill>
                      </a:endParaRPr>
                    </a:p>
                  </a:txBody>
                  <a:tcPr/>
                </a:tc>
                <a:tc>
                  <a:txBody>
                    <a:bodyPr/>
                    <a:lstStyle/>
                    <a:p>
                      <a:r>
                        <a:rPr lang="de-DE" sz="2400" dirty="0" smtClean="0">
                          <a:solidFill>
                            <a:srgbClr val="002060"/>
                          </a:solidFill>
                        </a:rPr>
                        <a:t>Dreifaltigkeit, Trapez-Saal</a:t>
                      </a:r>
                      <a:endParaRPr lang="de-DE" sz="2400" dirty="0">
                        <a:solidFill>
                          <a:srgbClr val="002060"/>
                        </a:solidFill>
                      </a:endParaRPr>
                    </a:p>
                  </a:txBody>
                  <a:tcPr/>
                </a:tc>
              </a:tr>
            </a:tbl>
          </a:graphicData>
        </a:graphic>
      </p:graphicFrame>
      <p:pic>
        <p:nvPicPr>
          <p:cNvPr id="7" name="Grafik 2"/>
          <p:cNvPicPr/>
          <p:nvPr/>
        </p:nvPicPr>
        <p:blipFill>
          <a:blip r:embed="rId3" cstate="print">
            <a:extLst>
              <a:ext uri="{28A0092B-C50C-407E-A947-70E740481C1C}">
                <a14:useLocalDpi xmlns:a14="http://schemas.microsoft.com/office/drawing/2010/main" val="0"/>
              </a:ext>
            </a:extLst>
          </a:blip>
          <a:stretch>
            <a:fillRect/>
          </a:stretch>
        </p:blipFill>
        <p:spPr>
          <a:xfrm>
            <a:off x="9572631" y="71427"/>
            <a:ext cx="2546414" cy="1033708"/>
          </a:xfrm>
          <a:prstGeom prst="rect">
            <a:avLst/>
          </a:prstGeom>
        </p:spPr>
      </p:pic>
    </p:spTree>
    <p:extLst>
      <p:ext uri="{BB962C8B-B14F-4D97-AF65-F5344CB8AC3E}">
        <p14:creationId xmlns:p14="http://schemas.microsoft.com/office/powerpoint/2010/main" val="260757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3"/>
          <p:cNvPicPr>
            <a:picLocks noGrp="1"/>
          </p:cNvPicPr>
          <p:nvPr>
            <p:ph idx="1"/>
          </p:nvPr>
        </p:nvPicPr>
        <p:blipFill>
          <a:blip r:embed="rId2">
            <a:alphaModFix/>
          </a:blip>
          <a:stretch>
            <a:fillRect/>
          </a:stretch>
        </p:blipFill>
        <p:spPr>
          <a:xfrm>
            <a:off x="427513" y="2728913"/>
            <a:ext cx="5873495" cy="3784703"/>
          </a:xfrm>
          <a:prstGeom prst="rect">
            <a:avLst/>
          </a:prstGeom>
          <a:solidFill>
            <a:srgbClr val="B9B9B9">
              <a:alpha val="79000"/>
            </a:srgbClr>
          </a:solidFill>
        </p:spPr>
      </p:pic>
      <p:sp>
        <p:nvSpPr>
          <p:cNvPr id="4" name="Textfeld 3"/>
          <p:cNvSpPr txBox="1"/>
          <p:nvPr/>
        </p:nvSpPr>
        <p:spPr>
          <a:xfrm>
            <a:off x="942971" y="442900"/>
            <a:ext cx="6800850" cy="769441"/>
          </a:xfrm>
          <a:prstGeom prst="rect">
            <a:avLst/>
          </a:prstGeom>
          <a:noFill/>
        </p:spPr>
        <p:txBody>
          <a:bodyPr wrap="square" rtlCol="0">
            <a:spAutoFit/>
          </a:bodyPr>
          <a:lstStyle/>
          <a:p>
            <a:r>
              <a:rPr lang="de-DE" sz="4400" dirty="0" smtClean="0">
                <a:solidFill>
                  <a:srgbClr val="002060"/>
                </a:solidFill>
              </a:rPr>
              <a:t>Ernten (2)</a:t>
            </a:r>
            <a:endParaRPr lang="de-DE" sz="4400" dirty="0">
              <a:solidFill>
                <a:srgbClr val="002060"/>
              </a:solidFill>
            </a:endParaRPr>
          </a:p>
        </p:txBody>
      </p:sp>
      <p:pic>
        <p:nvPicPr>
          <p:cNvPr id="2" name="Bild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2224" y="1833089"/>
            <a:ext cx="3492500" cy="2324100"/>
          </a:xfrm>
          <a:prstGeom prst="rect">
            <a:avLst/>
          </a:prstGeom>
        </p:spPr>
      </p:pic>
      <p:sp>
        <p:nvSpPr>
          <p:cNvPr id="3" name="Oval 2"/>
          <p:cNvSpPr/>
          <p:nvPr/>
        </p:nvSpPr>
        <p:spPr>
          <a:xfrm>
            <a:off x="6448304" y="475016"/>
            <a:ext cx="4987636" cy="49045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7597234" y="5605156"/>
            <a:ext cx="2959927" cy="523220"/>
          </a:xfrm>
          <a:prstGeom prst="rect">
            <a:avLst/>
          </a:prstGeom>
          <a:noFill/>
        </p:spPr>
        <p:txBody>
          <a:bodyPr wrap="square" rtlCol="0">
            <a:spAutoFit/>
          </a:bodyPr>
          <a:lstStyle/>
          <a:p>
            <a:r>
              <a:rPr lang="de-DE" sz="2800" dirty="0" err="1" smtClean="0">
                <a:solidFill>
                  <a:srgbClr val="002060"/>
                </a:solidFill>
              </a:rPr>
              <a:t>Fishbowl</a:t>
            </a:r>
            <a:r>
              <a:rPr lang="de-DE" sz="2800" dirty="0" smtClean="0">
                <a:solidFill>
                  <a:srgbClr val="002060"/>
                </a:solidFill>
              </a:rPr>
              <a:t>-Methode</a:t>
            </a:r>
            <a:endParaRPr lang="de-DE" sz="2800" dirty="0">
              <a:solidFill>
                <a:srgbClr val="002060"/>
              </a:solidFill>
            </a:endParaRPr>
          </a:p>
        </p:txBody>
      </p:sp>
    </p:spTree>
    <p:extLst>
      <p:ext uri="{BB962C8B-B14F-4D97-AF65-F5344CB8AC3E}">
        <p14:creationId xmlns:p14="http://schemas.microsoft.com/office/powerpoint/2010/main" val="1673766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solidFill>
                  <a:srgbClr val="B75E68"/>
                </a:solidFill>
              </a:rPr>
              <a:t>Dienstag, 11. September</a:t>
            </a:r>
            <a:r>
              <a:rPr lang="de-DE" dirty="0" smtClean="0"/>
              <a:t/>
            </a:r>
            <a:br>
              <a:rPr lang="de-DE" dirty="0" smtClean="0"/>
            </a:br>
            <a:r>
              <a:rPr lang="de-DE" dirty="0" smtClean="0"/>
              <a:t>	</a:t>
            </a:r>
            <a:r>
              <a:rPr lang="de-DE" dirty="0" smtClean="0">
                <a:solidFill>
                  <a:srgbClr val="002060"/>
                </a:solidFill>
              </a:rPr>
              <a:t>eintauchen</a:t>
            </a:r>
            <a:endParaRPr lang="de-DE" dirty="0">
              <a:solidFill>
                <a:srgbClr val="002060"/>
              </a:solidFill>
            </a:endParaRPr>
          </a:p>
        </p:txBody>
      </p:sp>
      <p:sp>
        <p:nvSpPr>
          <p:cNvPr id="3" name="Inhaltsplatzhalter 2"/>
          <p:cNvSpPr>
            <a:spLocks noGrp="1"/>
          </p:cNvSpPr>
          <p:nvPr>
            <p:ph idx="1"/>
          </p:nvPr>
        </p:nvSpPr>
        <p:spPr>
          <a:xfrm>
            <a:off x="838199" y="1825625"/>
            <a:ext cx="5241967" cy="4351338"/>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400" b="1" dirty="0" smtClean="0">
                <a:solidFill>
                  <a:srgbClr val="B75E68"/>
                </a:solidFill>
              </a:rPr>
              <a:t>Vormittag</a:t>
            </a:r>
          </a:p>
          <a:p>
            <a:pPr marL="0" marR="0" lvl="0" indent="0" defTabSz="914400" eaLnBrk="1" fontAlgn="auto" latinLnBrk="0" hangingPunct="1">
              <a:lnSpc>
                <a:spcPct val="100000"/>
              </a:lnSpc>
              <a:spcBef>
                <a:spcPts val="0"/>
              </a:spcBef>
              <a:spcAft>
                <a:spcPts val="0"/>
              </a:spcAft>
              <a:buClrTx/>
              <a:buSzTx/>
              <a:buFontTx/>
              <a:buNone/>
              <a:tabLst/>
              <a:defRPr/>
            </a:pPr>
            <a:endParaRPr lang="de-DE" sz="2000" dirty="0">
              <a:solidFill>
                <a:srgbClr val="002060"/>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de-DE" sz="2000" dirty="0" smtClean="0">
                <a:solidFill>
                  <a:srgbClr val="002060"/>
                </a:solidFill>
              </a:rPr>
              <a:t>09:40	„Weckruf“ </a:t>
            </a:r>
            <a:r>
              <a:rPr lang="de-DE" sz="2000" i="1" dirty="0" smtClean="0">
                <a:solidFill>
                  <a:srgbClr val="B75E68"/>
                </a:solidFill>
              </a:rPr>
              <a:t>mit Ruedi Heim</a:t>
            </a:r>
          </a:p>
          <a:p>
            <a:pPr marL="0" marR="0" lvl="0" indent="0" defTabSz="914400" eaLnBrk="1" fontAlgn="auto" latinLnBrk="0" hangingPunct="1">
              <a:lnSpc>
                <a:spcPct val="100000"/>
              </a:lnSpc>
              <a:spcBef>
                <a:spcPts val="0"/>
              </a:spcBef>
              <a:spcAft>
                <a:spcPts val="0"/>
              </a:spcAft>
              <a:buClrTx/>
              <a:buSzTx/>
              <a:buFontTx/>
              <a:buNone/>
              <a:tabLst/>
              <a:defRPr/>
            </a:pPr>
            <a:r>
              <a:rPr lang="de-DE" sz="2000" dirty="0" smtClean="0">
                <a:solidFill>
                  <a:srgbClr val="002060"/>
                </a:solidFill>
              </a:rPr>
              <a:t>10:00	Kirche der Beteiligung </a:t>
            </a:r>
            <a:r>
              <a:rPr lang="mr-IN" sz="2000" dirty="0" smtClean="0">
                <a:solidFill>
                  <a:srgbClr val="002060"/>
                </a:solidFill>
              </a:rPr>
              <a:t>–</a:t>
            </a:r>
            <a:r>
              <a:rPr lang="de-DE" sz="2000" dirty="0" smtClean="0">
                <a:solidFill>
                  <a:srgbClr val="002060"/>
                </a:solidFill>
              </a:rPr>
              <a:t> 		Theologische Facetten</a:t>
            </a:r>
          </a:p>
          <a:p>
            <a:pPr marL="0" marR="0" lvl="0" indent="0" defTabSz="914400" eaLnBrk="1" fontAlgn="auto" latinLnBrk="0" hangingPunct="1">
              <a:lnSpc>
                <a:spcPct val="100000"/>
              </a:lnSpc>
              <a:spcBef>
                <a:spcPts val="0"/>
              </a:spcBef>
              <a:spcAft>
                <a:spcPts val="0"/>
              </a:spcAft>
              <a:buClrTx/>
              <a:buSzTx/>
              <a:buFontTx/>
              <a:buNone/>
              <a:tabLst/>
              <a:defRPr/>
            </a:pPr>
            <a:r>
              <a:rPr lang="de-DE" sz="2000" i="1" dirty="0">
                <a:solidFill>
                  <a:srgbClr val="002060"/>
                </a:solidFill>
              </a:rPr>
              <a:t>	</a:t>
            </a:r>
            <a:r>
              <a:rPr lang="de-DE" sz="2000" i="1" dirty="0" smtClean="0">
                <a:solidFill>
                  <a:srgbClr val="B75E68"/>
                </a:solidFill>
              </a:rPr>
              <a:t>Impuls v. Maria </a:t>
            </a:r>
            <a:r>
              <a:rPr lang="de-DE" sz="2000" i="1" dirty="0" err="1" smtClean="0">
                <a:solidFill>
                  <a:srgbClr val="B75E68"/>
                </a:solidFill>
              </a:rPr>
              <a:t>Blittersdorf</a:t>
            </a:r>
            <a:endParaRPr lang="de-DE" sz="2000" i="1" dirty="0" smtClean="0">
              <a:solidFill>
                <a:srgbClr val="B75E68"/>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de-DE" sz="2000" dirty="0" smtClean="0">
                <a:solidFill>
                  <a:srgbClr val="002060"/>
                </a:solidFill>
              </a:rPr>
              <a:t>11:00	Partizipation bei uns </a:t>
            </a:r>
            <a:r>
              <a:rPr lang="mr-IN" sz="2000" dirty="0" smtClean="0">
                <a:solidFill>
                  <a:srgbClr val="002060"/>
                </a:solidFill>
              </a:rPr>
              <a:t>–</a:t>
            </a:r>
            <a:r>
              <a:rPr lang="de-DE" sz="2000" dirty="0" smtClean="0">
                <a:solidFill>
                  <a:srgbClr val="002060"/>
                </a:solidFill>
              </a:rPr>
              <a:t> kann das 	klappen? </a:t>
            </a:r>
          </a:p>
          <a:p>
            <a:pPr marL="0" marR="0" lvl="0" indent="0" defTabSz="914400" eaLnBrk="1" fontAlgn="auto" latinLnBrk="0" hangingPunct="1">
              <a:lnSpc>
                <a:spcPct val="100000"/>
              </a:lnSpc>
              <a:spcBef>
                <a:spcPts val="0"/>
              </a:spcBef>
              <a:spcAft>
                <a:spcPts val="600"/>
              </a:spcAft>
              <a:buClrTx/>
              <a:buSzTx/>
              <a:buFontTx/>
              <a:buNone/>
              <a:tabLst/>
              <a:defRPr/>
            </a:pPr>
            <a:r>
              <a:rPr lang="de-DE" sz="2000" dirty="0">
                <a:solidFill>
                  <a:srgbClr val="002060"/>
                </a:solidFill>
              </a:rPr>
              <a:t>	</a:t>
            </a:r>
            <a:r>
              <a:rPr lang="de-DE" sz="2000" i="1" dirty="0" smtClean="0">
                <a:solidFill>
                  <a:srgbClr val="B75E68"/>
                </a:solidFill>
              </a:rPr>
              <a:t>Reflexion in Gruppen</a:t>
            </a:r>
            <a:r>
              <a:rPr lang="de-DE" sz="2000" i="1" dirty="0">
                <a:solidFill>
                  <a:srgbClr val="B75E68"/>
                </a:solidFill>
              </a:rPr>
              <a:t> </a:t>
            </a:r>
            <a:r>
              <a:rPr lang="de-DE" sz="2000" i="1" dirty="0" smtClean="0">
                <a:solidFill>
                  <a:srgbClr val="B75E68"/>
                </a:solidFill>
              </a:rPr>
              <a:t>&amp; teilen im 	Plenum</a:t>
            </a:r>
          </a:p>
          <a:p>
            <a:pPr marL="0" marR="0" lvl="0" indent="0" defTabSz="914400" eaLnBrk="1" fontAlgn="auto" latinLnBrk="0" hangingPunct="1">
              <a:lnSpc>
                <a:spcPct val="100000"/>
              </a:lnSpc>
              <a:spcBef>
                <a:spcPts val="0"/>
              </a:spcBef>
              <a:spcAft>
                <a:spcPts val="0"/>
              </a:spcAft>
              <a:buClrTx/>
              <a:buSzTx/>
              <a:buFontTx/>
              <a:buNone/>
              <a:tabLst/>
              <a:defRPr/>
            </a:pPr>
            <a:r>
              <a:rPr lang="de-DE" sz="2000" b="1" dirty="0" smtClean="0">
                <a:solidFill>
                  <a:srgbClr val="002060"/>
                </a:solidFill>
              </a:rPr>
              <a:t>12:00	Mittagspause</a:t>
            </a:r>
          </a:p>
          <a:p>
            <a:pPr marL="0" marR="0" lvl="0" indent="0" defTabSz="914400" eaLnBrk="1" fontAlgn="auto" latinLnBrk="0" hangingPunct="1">
              <a:lnSpc>
                <a:spcPct val="100000"/>
              </a:lnSpc>
              <a:spcBef>
                <a:spcPts val="0"/>
              </a:spcBef>
              <a:spcAft>
                <a:spcPts val="0"/>
              </a:spcAft>
              <a:buClrTx/>
              <a:buSzTx/>
              <a:buFontTx/>
              <a:buNone/>
              <a:tabLst/>
              <a:defRPr/>
            </a:pPr>
            <a:endParaRPr lang="de-DE" sz="2400" dirty="0">
              <a:solidFill>
                <a:srgbClr val="B75E68"/>
              </a:solidFill>
            </a:endParaRPr>
          </a:p>
        </p:txBody>
      </p:sp>
      <p:pic>
        <p:nvPicPr>
          <p:cNvPr id="4" name="Grafik 2"/>
          <p:cNvPicPr/>
          <p:nvPr/>
        </p:nvPicPr>
        <p:blipFill>
          <a:blip r:embed="rId2" cstate="print">
            <a:extLst>
              <a:ext uri="{28A0092B-C50C-407E-A947-70E740481C1C}">
                <a14:useLocalDpi xmlns:a14="http://schemas.microsoft.com/office/drawing/2010/main" val="0"/>
              </a:ext>
            </a:extLst>
          </a:blip>
          <a:stretch>
            <a:fillRect/>
          </a:stretch>
        </p:blipFill>
        <p:spPr>
          <a:xfrm>
            <a:off x="9586211" y="56369"/>
            <a:ext cx="2546414" cy="1033708"/>
          </a:xfrm>
          <a:prstGeom prst="rect">
            <a:avLst/>
          </a:prstGeom>
        </p:spPr>
      </p:pic>
      <p:sp>
        <p:nvSpPr>
          <p:cNvPr id="5" name="Inhaltsplatzhalter 2"/>
          <p:cNvSpPr txBox="1">
            <a:spLocks/>
          </p:cNvSpPr>
          <p:nvPr/>
        </p:nvSpPr>
        <p:spPr>
          <a:xfrm>
            <a:off x="6453242" y="1823646"/>
            <a:ext cx="4745189" cy="5034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Tx/>
              <a:buNone/>
            </a:pPr>
            <a:r>
              <a:rPr lang="de-DE" sz="2400" b="1" dirty="0" smtClean="0">
                <a:solidFill>
                  <a:srgbClr val="B75E68"/>
                </a:solidFill>
              </a:rPr>
              <a:t>Nachmittag</a:t>
            </a:r>
          </a:p>
          <a:p>
            <a:pPr marL="0" indent="0">
              <a:lnSpc>
                <a:spcPct val="100000"/>
              </a:lnSpc>
              <a:spcBef>
                <a:spcPts val="0"/>
              </a:spcBef>
              <a:buFontTx/>
              <a:buNone/>
            </a:pPr>
            <a:endParaRPr lang="de-DE" sz="2000" dirty="0">
              <a:solidFill>
                <a:srgbClr val="002060"/>
              </a:solidFill>
            </a:endParaRPr>
          </a:p>
          <a:p>
            <a:pPr marL="0" indent="0">
              <a:lnSpc>
                <a:spcPct val="100000"/>
              </a:lnSpc>
              <a:spcBef>
                <a:spcPts val="0"/>
              </a:spcBef>
              <a:buFontTx/>
              <a:buNone/>
            </a:pPr>
            <a:r>
              <a:rPr lang="de-DE" sz="2000" dirty="0" smtClean="0">
                <a:solidFill>
                  <a:srgbClr val="002060"/>
                </a:solidFill>
              </a:rPr>
              <a:t>13:30	Singen &amp; Einstieg in den 	Nachmittag</a:t>
            </a:r>
          </a:p>
          <a:p>
            <a:pPr marL="0" indent="0">
              <a:lnSpc>
                <a:spcPct val="100000"/>
              </a:lnSpc>
              <a:spcBef>
                <a:spcPts val="0"/>
              </a:spcBef>
              <a:buFontTx/>
              <a:buNone/>
            </a:pPr>
            <a:r>
              <a:rPr lang="de-DE" sz="2000" dirty="0" smtClean="0">
                <a:solidFill>
                  <a:srgbClr val="002060"/>
                </a:solidFill>
              </a:rPr>
              <a:t>13:50	Partizipation aus 	Sozialwissenschaftlicher Sicht</a:t>
            </a:r>
          </a:p>
          <a:p>
            <a:pPr marL="0" indent="0">
              <a:lnSpc>
                <a:spcPct val="100000"/>
              </a:lnSpc>
              <a:spcBef>
                <a:spcPts val="0"/>
              </a:spcBef>
              <a:buFontTx/>
              <a:buNone/>
            </a:pPr>
            <a:r>
              <a:rPr lang="de-DE" sz="2000" dirty="0" smtClean="0">
                <a:solidFill>
                  <a:srgbClr val="002060"/>
                </a:solidFill>
              </a:rPr>
              <a:t>	</a:t>
            </a:r>
            <a:r>
              <a:rPr lang="de-DE" sz="2000" i="1" dirty="0" smtClean="0">
                <a:solidFill>
                  <a:srgbClr val="B75E68"/>
                </a:solidFill>
              </a:rPr>
              <a:t>Impuls v. Rahel </a:t>
            </a:r>
            <a:r>
              <a:rPr lang="de-DE" sz="2000" i="1" dirty="0" err="1" smtClean="0">
                <a:solidFill>
                  <a:srgbClr val="B75E68"/>
                </a:solidFill>
              </a:rPr>
              <a:t>El-Maawi</a:t>
            </a:r>
            <a:endParaRPr lang="de-DE" sz="2000" i="1" dirty="0" smtClean="0">
              <a:solidFill>
                <a:srgbClr val="B75E68"/>
              </a:solidFill>
            </a:endParaRPr>
          </a:p>
          <a:p>
            <a:pPr marL="0" indent="0">
              <a:lnSpc>
                <a:spcPct val="100000"/>
              </a:lnSpc>
              <a:spcBef>
                <a:spcPts val="0"/>
              </a:spcBef>
              <a:buFontTx/>
              <a:buNone/>
            </a:pPr>
            <a:r>
              <a:rPr lang="de-DE" sz="2000" dirty="0" smtClean="0">
                <a:solidFill>
                  <a:srgbClr val="002060"/>
                </a:solidFill>
              </a:rPr>
              <a:t>14:30	Nachforschungen (Teil 1)</a:t>
            </a:r>
          </a:p>
          <a:p>
            <a:pPr marL="0" indent="0">
              <a:lnSpc>
                <a:spcPct val="100000"/>
              </a:lnSpc>
              <a:spcBef>
                <a:spcPts val="0"/>
              </a:spcBef>
              <a:buFontTx/>
              <a:buNone/>
            </a:pPr>
            <a:r>
              <a:rPr lang="de-DE" sz="2000" dirty="0">
                <a:solidFill>
                  <a:srgbClr val="002060"/>
                </a:solidFill>
              </a:rPr>
              <a:t>	</a:t>
            </a:r>
            <a:r>
              <a:rPr lang="de-DE" sz="2000" i="1" dirty="0" smtClean="0">
                <a:solidFill>
                  <a:srgbClr val="B75E68"/>
                </a:solidFill>
              </a:rPr>
              <a:t>in Gruppen</a:t>
            </a:r>
          </a:p>
          <a:p>
            <a:pPr marL="0" indent="0">
              <a:lnSpc>
                <a:spcPct val="100000"/>
              </a:lnSpc>
              <a:spcBef>
                <a:spcPts val="0"/>
              </a:spcBef>
              <a:spcAft>
                <a:spcPts val="600"/>
              </a:spcAft>
              <a:buFontTx/>
              <a:buNone/>
            </a:pPr>
            <a:r>
              <a:rPr lang="de-DE" sz="2000" dirty="0" smtClean="0">
                <a:solidFill>
                  <a:srgbClr val="002060"/>
                </a:solidFill>
              </a:rPr>
              <a:t>15:30	Organisatorisches für 12.9.</a:t>
            </a:r>
          </a:p>
          <a:p>
            <a:pPr marL="0" indent="0">
              <a:lnSpc>
                <a:spcPct val="100000"/>
              </a:lnSpc>
              <a:spcBef>
                <a:spcPts val="0"/>
              </a:spcBef>
              <a:spcAft>
                <a:spcPts val="600"/>
              </a:spcAft>
              <a:buFontTx/>
              <a:buNone/>
            </a:pPr>
            <a:r>
              <a:rPr lang="de-DE" sz="2000" b="1" dirty="0" smtClean="0">
                <a:solidFill>
                  <a:srgbClr val="002060"/>
                </a:solidFill>
              </a:rPr>
              <a:t>15:45	Pause</a:t>
            </a:r>
          </a:p>
          <a:p>
            <a:pPr marL="0" indent="0">
              <a:lnSpc>
                <a:spcPct val="100000"/>
              </a:lnSpc>
              <a:spcBef>
                <a:spcPts val="0"/>
              </a:spcBef>
              <a:buFontTx/>
              <a:buNone/>
            </a:pPr>
            <a:r>
              <a:rPr lang="de-DE" sz="2000" dirty="0" smtClean="0">
                <a:solidFill>
                  <a:srgbClr val="002060"/>
                </a:solidFill>
              </a:rPr>
              <a:t>16:15	Nachforschungen (Teil 2) </a:t>
            </a:r>
            <a:r>
              <a:rPr lang="de-DE" sz="2000" i="1" dirty="0" smtClean="0">
                <a:solidFill>
                  <a:srgbClr val="B75E68"/>
                </a:solidFill>
              </a:rPr>
              <a:t>- Plenum</a:t>
            </a:r>
          </a:p>
          <a:p>
            <a:pPr marL="0" indent="0">
              <a:lnSpc>
                <a:spcPct val="100000"/>
              </a:lnSpc>
              <a:spcBef>
                <a:spcPts val="0"/>
              </a:spcBef>
              <a:buFontTx/>
              <a:buNone/>
            </a:pPr>
            <a:r>
              <a:rPr lang="de-DE" sz="2000" dirty="0" smtClean="0">
                <a:solidFill>
                  <a:srgbClr val="002060"/>
                </a:solidFill>
              </a:rPr>
              <a:t>17:00	Abrundung des Tages</a:t>
            </a:r>
          </a:p>
          <a:p>
            <a:pPr marL="0" indent="0">
              <a:lnSpc>
                <a:spcPct val="100000"/>
              </a:lnSpc>
              <a:spcBef>
                <a:spcPts val="0"/>
              </a:spcBef>
              <a:buFontTx/>
              <a:buNone/>
            </a:pPr>
            <a:endParaRPr lang="de-DE" sz="2000" dirty="0" smtClean="0">
              <a:solidFill>
                <a:srgbClr val="002060"/>
              </a:solidFill>
            </a:endParaRPr>
          </a:p>
          <a:p>
            <a:pPr marL="0" indent="0">
              <a:lnSpc>
                <a:spcPct val="100000"/>
              </a:lnSpc>
              <a:spcBef>
                <a:spcPts val="0"/>
              </a:spcBef>
              <a:buFontTx/>
              <a:buNone/>
            </a:pPr>
            <a:r>
              <a:rPr lang="de-DE" sz="2000" dirty="0" smtClean="0">
                <a:solidFill>
                  <a:srgbClr val="002060"/>
                </a:solidFill>
              </a:rPr>
              <a:t>17:30 	Öffentliches Podium &amp; </a:t>
            </a:r>
            <a:r>
              <a:rPr lang="de-DE" sz="2000" b="1" dirty="0" err="1" smtClean="0">
                <a:solidFill>
                  <a:srgbClr val="002060"/>
                </a:solidFill>
              </a:rPr>
              <a:t>Apéro</a:t>
            </a:r>
            <a:endParaRPr lang="de-DE" sz="2000" b="1" dirty="0">
              <a:solidFill>
                <a:srgbClr val="002060"/>
              </a:solidFill>
            </a:endParaRPr>
          </a:p>
        </p:txBody>
      </p:sp>
      <p:sp>
        <p:nvSpPr>
          <p:cNvPr id="6" name="Rechteck 5"/>
          <p:cNvSpPr/>
          <p:nvPr/>
        </p:nvSpPr>
        <p:spPr>
          <a:xfrm>
            <a:off x="700645" y="1690688"/>
            <a:ext cx="5284520" cy="5054496"/>
          </a:xfrm>
          <a:prstGeom prst="rect">
            <a:avLst/>
          </a:prstGeom>
          <a:noFill/>
          <a:ln>
            <a:solidFill>
              <a:srgbClr val="B75E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6268186" y="1688713"/>
            <a:ext cx="5284520" cy="5056471"/>
          </a:xfrm>
          <a:prstGeom prst="rect">
            <a:avLst/>
          </a:prstGeom>
          <a:noFill/>
          <a:ln>
            <a:solidFill>
              <a:srgbClr val="B75E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124074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3"/>
          <p:cNvPicPr>
            <a:picLocks noGrp="1"/>
          </p:cNvPicPr>
          <p:nvPr>
            <p:ph idx="1"/>
          </p:nvPr>
        </p:nvPicPr>
        <p:blipFill>
          <a:blip r:embed="rId2"/>
          <a:stretch>
            <a:fillRect/>
          </a:stretch>
        </p:blipFill>
        <p:spPr>
          <a:xfrm>
            <a:off x="942971" y="1557334"/>
            <a:ext cx="9601204" cy="4857750"/>
          </a:xfrm>
          <a:prstGeom prst="rect">
            <a:avLst/>
          </a:prstGeom>
        </p:spPr>
      </p:pic>
      <p:sp>
        <p:nvSpPr>
          <p:cNvPr id="4" name="Textfeld 3"/>
          <p:cNvSpPr txBox="1"/>
          <p:nvPr/>
        </p:nvSpPr>
        <p:spPr>
          <a:xfrm>
            <a:off x="942971" y="442900"/>
            <a:ext cx="6800850" cy="769441"/>
          </a:xfrm>
          <a:prstGeom prst="rect">
            <a:avLst/>
          </a:prstGeom>
          <a:noFill/>
        </p:spPr>
        <p:txBody>
          <a:bodyPr wrap="square" rtlCol="0">
            <a:spAutoFit/>
          </a:bodyPr>
          <a:lstStyle/>
          <a:p>
            <a:r>
              <a:rPr lang="de-DE" sz="4400" dirty="0" smtClean="0">
                <a:solidFill>
                  <a:srgbClr val="002060"/>
                </a:solidFill>
              </a:rPr>
              <a:t>Ernten (3)</a:t>
            </a:r>
            <a:endParaRPr lang="de-DE" sz="4400" dirty="0">
              <a:solidFill>
                <a:srgbClr val="002060"/>
              </a:solidFill>
            </a:endParaRPr>
          </a:p>
        </p:txBody>
      </p:sp>
    </p:spTree>
    <p:extLst>
      <p:ext uri="{BB962C8B-B14F-4D97-AF65-F5344CB8AC3E}">
        <p14:creationId xmlns:p14="http://schemas.microsoft.com/office/powerpoint/2010/main" val="1497284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p:nvPr/>
        </p:nvPicPr>
        <p:blipFill>
          <a:blip r:embed="rId2"/>
          <a:stretch>
            <a:fillRect/>
          </a:stretch>
        </p:blipFill>
        <p:spPr>
          <a:xfrm>
            <a:off x="118753" y="118753"/>
            <a:ext cx="11875325" cy="6578929"/>
          </a:xfrm>
          <a:prstGeom prst="rect">
            <a:avLst/>
          </a:prstGeom>
        </p:spPr>
      </p:pic>
    </p:spTree>
    <p:extLst>
      <p:ext uri="{BB962C8B-B14F-4D97-AF65-F5344CB8AC3E}">
        <p14:creationId xmlns:p14="http://schemas.microsoft.com/office/powerpoint/2010/main" val="37364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3262" y="0"/>
            <a:ext cx="5286375" cy="6858000"/>
          </a:xfrm>
        </p:spPr>
      </p:pic>
    </p:spTree>
    <p:extLst>
      <p:ext uri="{BB962C8B-B14F-4D97-AF65-F5344CB8AC3E}">
        <p14:creationId xmlns:p14="http://schemas.microsoft.com/office/powerpoint/2010/main" val="500388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solidFill>
                  <a:srgbClr val="B75E68"/>
                </a:solidFill>
              </a:rPr>
              <a:t>Mittwoch, 12. September</a:t>
            </a:r>
            <a:r>
              <a:rPr lang="de-DE" dirty="0" smtClean="0"/>
              <a:t/>
            </a:r>
            <a:br>
              <a:rPr lang="de-DE" dirty="0" smtClean="0"/>
            </a:br>
            <a:r>
              <a:rPr lang="de-DE" dirty="0" smtClean="0"/>
              <a:t>	</a:t>
            </a:r>
            <a:r>
              <a:rPr lang="de-DE" dirty="0" smtClean="0">
                <a:solidFill>
                  <a:srgbClr val="002060"/>
                </a:solidFill>
              </a:rPr>
              <a:t>voneinander lernen</a:t>
            </a:r>
            <a:endParaRPr lang="de-DE" dirty="0">
              <a:solidFill>
                <a:srgbClr val="002060"/>
              </a:solidFill>
            </a:endParaRPr>
          </a:p>
        </p:txBody>
      </p:sp>
      <p:sp>
        <p:nvSpPr>
          <p:cNvPr id="3" name="Inhaltsplatzhalter 2"/>
          <p:cNvSpPr>
            <a:spLocks noGrp="1"/>
          </p:cNvSpPr>
          <p:nvPr>
            <p:ph idx="1"/>
          </p:nvPr>
        </p:nvSpPr>
        <p:spPr>
          <a:xfrm>
            <a:off x="838199" y="1825625"/>
            <a:ext cx="5241967" cy="4351338"/>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400" b="1" dirty="0" smtClean="0">
                <a:solidFill>
                  <a:srgbClr val="B75E68"/>
                </a:solidFill>
              </a:rPr>
              <a:t>Vormittag</a:t>
            </a:r>
          </a:p>
          <a:p>
            <a:pPr marL="0" marR="0" lvl="0" indent="0" defTabSz="914400" eaLnBrk="1" fontAlgn="auto" latinLnBrk="0" hangingPunct="1">
              <a:lnSpc>
                <a:spcPct val="100000"/>
              </a:lnSpc>
              <a:spcBef>
                <a:spcPts val="0"/>
              </a:spcBef>
              <a:spcAft>
                <a:spcPts val="0"/>
              </a:spcAft>
              <a:buClrTx/>
              <a:buSzTx/>
              <a:buFontTx/>
              <a:buNone/>
              <a:tabLst/>
              <a:defRPr/>
            </a:pPr>
            <a:endParaRPr lang="de-DE" sz="2000" dirty="0">
              <a:solidFill>
                <a:srgbClr val="002060"/>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de-DE" sz="2000" dirty="0" smtClean="0">
                <a:solidFill>
                  <a:srgbClr val="002060"/>
                </a:solidFill>
              </a:rPr>
              <a:t>Individuelle Anfahrt zum Ort der „Feldforschung“</a:t>
            </a:r>
          </a:p>
          <a:p>
            <a:pPr marL="0" marR="0" lvl="0" indent="0" defTabSz="914400" eaLnBrk="1" fontAlgn="auto" latinLnBrk="0" hangingPunct="1">
              <a:lnSpc>
                <a:spcPct val="100000"/>
              </a:lnSpc>
              <a:spcBef>
                <a:spcPts val="0"/>
              </a:spcBef>
              <a:spcAft>
                <a:spcPts val="0"/>
              </a:spcAft>
              <a:buClrTx/>
              <a:buSzTx/>
              <a:buFontTx/>
              <a:buNone/>
              <a:tabLst/>
              <a:defRPr/>
            </a:pPr>
            <a:endParaRPr lang="de-DE" sz="2000" dirty="0">
              <a:solidFill>
                <a:srgbClr val="002060"/>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de-DE" sz="2000" dirty="0" smtClean="0">
                <a:solidFill>
                  <a:srgbClr val="002060"/>
                </a:solidFill>
              </a:rPr>
              <a:t>09:00	“Feldforschung“</a:t>
            </a:r>
          </a:p>
          <a:p>
            <a:pPr marL="0" marR="0" lvl="0" indent="0" defTabSz="914400" eaLnBrk="1" fontAlgn="auto" latinLnBrk="0" hangingPunct="1">
              <a:lnSpc>
                <a:spcPct val="100000"/>
              </a:lnSpc>
              <a:spcBef>
                <a:spcPts val="0"/>
              </a:spcBef>
              <a:spcAft>
                <a:spcPts val="600"/>
              </a:spcAft>
              <a:buClrTx/>
              <a:buSzTx/>
              <a:buFontTx/>
              <a:buNone/>
              <a:tabLst/>
              <a:defRPr/>
            </a:pPr>
            <a:r>
              <a:rPr lang="de-DE" sz="2000" i="1" dirty="0">
                <a:solidFill>
                  <a:srgbClr val="002060"/>
                </a:solidFill>
              </a:rPr>
              <a:t>	</a:t>
            </a:r>
            <a:r>
              <a:rPr lang="de-DE" sz="2000" i="1" dirty="0" smtClean="0">
                <a:solidFill>
                  <a:srgbClr val="B75E68"/>
                </a:solidFill>
              </a:rPr>
              <a:t>Erleben und Lernen vor Ort	</a:t>
            </a:r>
          </a:p>
          <a:p>
            <a:pPr marL="0" marR="0" lvl="0" indent="0" defTabSz="914400" eaLnBrk="1" fontAlgn="auto" latinLnBrk="0" hangingPunct="1">
              <a:lnSpc>
                <a:spcPct val="100000"/>
              </a:lnSpc>
              <a:spcBef>
                <a:spcPts val="0"/>
              </a:spcBef>
              <a:spcAft>
                <a:spcPts val="0"/>
              </a:spcAft>
              <a:buClrTx/>
              <a:buSzTx/>
              <a:buFontTx/>
              <a:buNone/>
              <a:tabLst/>
              <a:defRPr/>
            </a:pPr>
            <a:r>
              <a:rPr lang="de-DE" sz="2000" dirty="0" smtClean="0">
                <a:solidFill>
                  <a:srgbClr val="002060"/>
                </a:solidFill>
              </a:rPr>
              <a:t>11:30</a:t>
            </a:r>
            <a:r>
              <a:rPr lang="de-DE" sz="2000" dirty="0" smtClean="0">
                <a:solidFill>
                  <a:srgbClr val="B75E68"/>
                </a:solidFill>
              </a:rPr>
              <a:t> 	</a:t>
            </a:r>
            <a:r>
              <a:rPr lang="de-DE" sz="2000" dirty="0" smtClean="0">
                <a:solidFill>
                  <a:srgbClr val="002060"/>
                </a:solidFill>
              </a:rPr>
              <a:t>Aufbau des Gruppenbeitrags zur 	Ausstellung &amp; „</a:t>
            </a:r>
            <a:r>
              <a:rPr lang="de-DE" sz="2000" b="1" dirty="0" smtClean="0">
                <a:solidFill>
                  <a:srgbClr val="002060"/>
                </a:solidFill>
              </a:rPr>
              <a:t>partizipative 	Mittagspause“</a:t>
            </a:r>
            <a:endParaRPr lang="de-DE" sz="2400" b="1" dirty="0">
              <a:solidFill>
                <a:srgbClr val="002060"/>
              </a:solidFill>
            </a:endParaRPr>
          </a:p>
        </p:txBody>
      </p:sp>
      <p:pic>
        <p:nvPicPr>
          <p:cNvPr id="4" name="Grafik 2"/>
          <p:cNvPicPr/>
          <p:nvPr/>
        </p:nvPicPr>
        <p:blipFill>
          <a:blip r:embed="rId2" cstate="print">
            <a:extLst>
              <a:ext uri="{28A0092B-C50C-407E-A947-70E740481C1C}">
                <a14:useLocalDpi xmlns:a14="http://schemas.microsoft.com/office/drawing/2010/main" val="0"/>
              </a:ext>
            </a:extLst>
          </a:blip>
          <a:stretch>
            <a:fillRect/>
          </a:stretch>
        </p:blipFill>
        <p:spPr>
          <a:xfrm>
            <a:off x="9586211" y="56369"/>
            <a:ext cx="2546414" cy="1033708"/>
          </a:xfrm>
          <a:prstGeom prst="rect">
            <a:avLst/>
          </a:prstGeom>
        </p:spPr>
      </p:pic>
      <p:sp>
        <p:nvSpPr>
          <p:cNvPr id="5" name="Inhaltsplatzhalter 2"/>
          <p:cNvSpPr txBox="1">
            <a:spLocks/>
          </p:cNvSpPr>
          <p:nvPr/>
        </p:nvSpPr>
        <p:spPr>
          <a:xfrm>
            <a:off x="6453242" y="1823646"/>
            <a:ext cx="4745189" cy="5034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Tx/>
              <a:buNone/>
            </a:pPr>
            <a:r>
              <a:rPr lang="de-DE" sz="2400" b="1" dirty="0" smtClean="0">
                <a:solidFill>
                  <a:srgbClr val="B75E68"/>
                </a:solidFill>
              </a:rPr>
              <a:t>Nachmittag</a:t>
            </a:r>
          </a:p>
          <a:p>
            <a:pPr marL="0" indent="0">
              <a:lnSpc>
                <a:spcPct val="100000"/>
              </a:lnSpc>
              <a:spcBef>
                <a:spcPts val="0"/>
              </a:spcBef>
              <a:buFontTx/>
              <a:buNone/>
            </a:pPr>
            <a:endParaRPr lang="de-DE" sz="2000" dirty="0">
              <a:solidFill>
                <a:srgbClr val="002060"/>
              </a:solidFill>
            </a:endParaRPr>
          </a:p>
          <a:p>
            <a:pPr marL="0" indent="0">
              <a:lnSpc>
                <a:spcPct val="100000"/>
              </a:lnSpc>
              <a:spcBef>
                <a:spcPts val="0"/>
              </a:spcBef>
              <a:buFontTx/>
              <a:buNone/>
            </a:pPr>
            <a:r>
              <a:rPr lang="de-DE" sz="2000" dirty="0" smtClean="0">
                <a:solidFill>
                  <a:srgbClr val="002060"/>
                </a:solidFill>
              </a:rPr>
              <a:t>13:30	Singen &amp; Einstieg in den 	Nachmittag</a:t>
            </a:r>
          </a:p>
          <a:p>
            <a:pPr marL="0" indent="0">
              <a:lnSpc>
                <a:spcPct val="100000"/>
              </a:lnSpc>
              <a:spcBef>
                <a:spcPts val="0"/>
              </a:spcBef>
              <a:buFontTx/>
              <a:buNone/>
            </a:pPr>
            <a:r>
              <a:rPr lang="de-DE" sz="2000" dirty="0" smtClean="0">
                <a:solidFill>
                  <a:srgbClr val="002060"/>
                </a:solidFill>
              </a:rPr>
              <a:t>13:50	Ernte (1) </a:t>
            </a:r>
            <a:r>
              <a:rPr lang="de-DE" sz="2000" dirty="0" smtClean="0">
                <a:solidFill>
                  <a:srgbClr val="B75E68"/>
                </a:solidFill>
              </a:rPr>
              <a:t>- </a:t>
            </a:r>
            <a:r>
              <a:rPr lang="de-DE" sz="2000" i="1" dirty="0" smtClean="0">
                <a:solidFill>
                  <a:srgbClr val="B75E68"/>
                </a:solidFill>
              </a:rPr>
              <a:t>Vernissage in 	Anwesenheit der </a:t>
            </a:r>
            <a:r>
              <a:rPr lang="de-DE" sz="2000" i="1" dirty="0" err="1" smtClean="0">
                <a:solidFill>
                  <a:srgbClr val="B75E68"/>
                </a:solidFill>
              </a:rPr>
              <a:t>KünstlerInnen</a:t>
            </a:r>
            <a:endParaRPr lang="de-DE" sz="2000" i="1" dirty="0" smtClean="0">
              <a:solidFill>
                <a:srgbClr val="B75E68"/>
              </a:solidFill>
            </a:endParaRPr>
          </a:p>
          <a:p>
            <a:pPr marL="0" indent="0">
              <a:lnSpc>
                <a:spcPct val="100000"/>
              </a:lnSpc>
              <a:spcBef>
                <a:spcPts val="0"/>
              </a:spcBef>
              <a:spcAft>
                <a:spcPts val="600"/>
              </a:spcAft>
              <a:buFontTx/>
              <a:buNone/>
            </a:pPr>
            <a:r>
              <a:rPr lang="de-DE" sz="2000" dirty="0" smtClean="0">
                <a:solidFill>
                  <a:srgbClr val="002060"/>
                </a:solidFill>
              </a:rPr>
              <a:t>14:30	Workshop in Teams (1)</a:t>
            </a:r>
            <a:endParaRPr lang="de-DE" sz="2000" dirty="0" smtClean="0">
              <a:solidFill>
                <a:srgbClr val="B75E68"/>
              </a:solidFill>
            </a:endParaRPr>
          </a:p>
          <a:p>
            <a:pPr marL="0" indent="0">
              <a:lnSpc>
                <a:spcPct val="100000"/>
              </a:lnSpc>
              <a:spcBef>
                <a:spcPts val="0"/>
              </a:spcBef>
              <a:spcAft>
                <a:spcPts val="600"/>
              </a:spcAft>
              <a:buNone/>
            </a:pPr>
            <a:r>
              <a:rPr lang="de-DE" sz="2000" b="1" dirty="0" smtClean="0">
                <a:solidFill>
                  <a:srgbClr val="002060"/>
                </a:solidFill>
              </a:rPr>
              <a:t>15:30</a:t>
            </a:r>
            <a:r>
              <a:rPr lang="de-DE" sz="2000" dirty="0" smtClean="0">
                <a:solidFill>
                  <a:srgbClr val="002060"/>
                </a:solidFill>
              </a:rPr>
              <a:t>	</a:t>
            </a:r>
            <a:r>
              <a:rPr lang="de-DE" sz="2000" b="1" dirty="0">
                <a:solidFill>
                  <a:srgbClr val="002060"/>
                </a:solidFill>
              </a:rPr>
              <a:t>P</a:t>
            </a:r>
            <a:r>
              <a:rPr lang="de-DE" sz="2000" b="1" dirty="0" smtClean="0">
                <a:solidFill>
                  <a:srgbClr val="002060"/>
                </a:solidFill>
              </a:rPr>
              <a:t>ause</a:t>
            </a:r>
            <a:endParaRPr lang="de-DE" sz="2000" dirty="0" smtClean="0">
              <a:solidFill>
                <a:srgbClr val="002060"/>
              </a:solidFill>
            </a:endParaRPr>
          </a:p>
          <a:p>
            <a:pPr marL="0" indent="0">
              <a:lnSpc>
                <a:spcPct val="100000"/>
              </a:lnSpc>
              <a:spcBef>
                <a:spcPts val="0"/>
              </a:spcBef>
              <a:buFontTx/>
              <a:buNone/>
            </a:pPr>
            <a:r>
              <a:rPr lang="de-DE" sz="2000" dirty="0" smtClean="0">
                <a:solidFill>
                  <a:srgbClr val="002060"/>
                </a:solidFill>
              </a:rPr>
              <a:t>16:00	„Kirche der Beteiligung“ bei uns</a:t>
            </a:r>
          </a:p>
          <a:p>
            <a:pPr marL="0" indent="0">
              <a:lnSpc>
                <a:spcPct val="100000"/>
              </a:lnSpc>
              <a:spcBef>
                <a:spcPts val="0"/>
              </a:spcBef>
              <a:buFontTx/>
              <a:buNone/>
            </a:pPr>
            <a:r>
              <a:rPr lang="de-DE" sz="2000" dirty="0">
                <a:solidFill>
                  <a:srgbClr val="002060"/>
                </a:solidFill>
              </a:rPr>
              <a:t>	</a:t>
            </a:r>
            <a:r>
              <a:rPr lang="de-DE" sz="2000" i="1" dirty="0" smtClean="0">
                <a:solidFill>
                  <a:srgbClr val="B75E68"/>
                </a:solidFill>
              </a:rPr>
              <a:t>Input von Paul </a:t>
            </a:r>
            <a:r>
              <a:rPr lang="de-DE" sz="2000" i="1" dirty="0" err="1" smtClean="0">
                <a:solidFill>
                  <a:srgbClr val="B75E68"/>
                </a:solidFill>
              </a:rPr>
              <a:t>Hengartner</a:t>
            </a:r>
            <a:r>
              <a:rPr lang="de-DE" sz="2000" i="1" dirty="0" smtClean="0">
                <a:solidFill>
                  <a:srgbClr val="B75E68"/>
                </a:solidFill>
              </a:rPr>
              <a:t> </a:t>
            </a:r>
          </a:p>
          <a:p>
            <a:pPr marL="0" indent="0">
              <a:lnSpc>
                <a:spcPct val="100000"/>
              </a:lnSpc>
              <a:spcBef>
                <a:spcPts val="0"/>
              </a:spcBef>
              <a:spcAft>
                <a:spcPts val="600"/>
              </a:spcAft>
              <a:buFontTx/>
              <a:buNone/>
            </a:pPr>
            <a:r>
              <a:rPr lang="de-DE" sz="2000" dirty="0" smtClean="0">
                <a:solidFill>
                  <a:srgbClr val="002060"/>
                </a:solidFill>
              </a:rPr>
              <a:t>16:30	Workshop in Teams (2)</a:t>
            </a:r>
          </a:p>
          <a:p>
            <a:pPr marL="0" indent="0">
              <a:lnSpc>
                <a:spcPct val="100000"/>
              </a:lnSpc>
              <a:spcBef>
                <a:spcPts val="0"/>
              </a:spcBef>
              <a:buFontTx/>
              <a:buNone/>
            </a:pPr>
            <a:r>
              <a:rPr lang="de-DE" sz="2000" dirty="0" smtClean="0">
                <a:solidFill>
                  <a:srgbClr val="002060"/>
                </a:solidFill>
              </a:rPr>
              <a:t>17:30 	Abschluss des Tages &amp; Singen</a:t>
            </a:r>
            <a:endParaRPr lang="de-DE" sz="2000" b="1" dirty="0">
              <a:solidFill>
                <a:srgbClr val="002060"/>
              </a:solidFill>
            </a:endParaRPr>
          </a:p>
        </p:txBody>
      </p:sp>
      <p:sp>
        <p:nvSpPr>
          <p:cNvPr id="6" name="Rechteck 5"/>
          <p:cNvSpPr/>
          <p:nvPr/>
        </p:nvSpPr>
        <p:spPr>
          <a:xfrm>
            <a:off x="700645" y="1690688"/>
            <a:ext cx="5284520" cy="5054496"/>
          </a:xfrm>
          <a:prstGeom prst="rect">
            <a:avLst/>
          </a:prstGeom>
          <a:noFill/>
          <a:ln>
            <a:solidFill>
              <a:srgbClr val="B75E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6268186" y="1688713"/>
            <a:ext cx="5284520" cy="5056471"/>
          </a:xfrm>
          <a:prstGeom prst="rect">
            <a:avLst/>
          </a:prstGeom>
          <a:noFill/>
          <a:ln>
            <a:solidFill>
              <a:srgbClr val="B75E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8497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solidFill>
                  <a:srgbClr val="B75E68"/>
                </a:solidFill>
              </a:rPr>
              <a:t>Donnerstag, 13. September</a:t>
            </a:r>
            <a:r>
              <a:rPr lang="de-DE" dirty="0" smtClean="0"/>
              <a:t/>
            </a:r>
            <a:br>
              <a:rPr lang="de-DE" dirty="0" smtClean="0"/>
            </a:br>
            <a:r>
              <a:rPr lang="de-DE" dirty="0" smtClean="0"/>
              <a:t>	</a:t>
            </a:r>
            <a:r>
              <a:rPr lang="de-DE" dirty="0" smtClean="0">
                <a:solidFill>
                  <a:srgbClr val="002060"/>
                </a:solidFill>
              </a:rPr>
              <a:t>sammeln &amp; verbinden</a:t>
            </a:r>
            <a:endParaRPr lang="de-DE" dirty="0">
              <a:solidFill>
                <a:srgbClr val="002060"/>
              </a:solidFill>
            </a:endParaRPr>
          </a:p>
        </p:txBody>
      </p:sp>
      <p:sp>
        <p:nvSpPr>
          <p:cNvPr id="3" name="Inhaltsplatzhalter 2"/>
          <p:cNvSpPr>
            <a:spLocks noGrp="1"/>
          </p:cNvSpPr>
          <p:nvPr>
            <p:ph idx="1"/>
          </p:nvPr>
        </p:nvSpPr>
        <p:spPr>
          <a:xfrm>
            <a:off x="838199" y="1825625"/>
            <a:ext cx="5241967" cy="5032374"/>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400" b="1" dirty="0" smtClean="0">
                <a:solidFill>
                  <a:srgbClr val="B75E68"/>
                </a:solidFill>
              </a:rPr>
              <a:t>Vormittag</a:t>
            </a:r>
          </a:p>
          <a:p>
            <a:pPr marL="0" marR="0" lvl="0" indent="0" defTabSz="914400" eaLnBrk="1" fontAlgn="auto" latinLnBrk="0" hangingPunct="1">
              <a:lnSpc>
                <a:spcPct val="100000"/>
              </a:lnSpc>
              <a:spcBef>
                <a:spcPts val="0"/>
              </a:spcBef>
              <a:spcAft>
                <a:spcPts val="0"/>
              </a:spcAft>
              <a:buClrTx/>
              <a:buSzTx/>
              <a:buFontTx/>
              <a:buNone/>
              <a:tabLst/>
              <a:defRPr/>
            </a:pPr>
            <a:endParaRPr lang="de-DE" sz="2000" dirty="0">
              <a:solidFill>
                <a:srgbClr val="002060"/>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de-DE" sz="2000" dirty="0" smtClean="0">
                <a:solidFill>
                  <a:srgbClr val="002060"/>
                </a:solidFill>
              </a:rPr>
              <a:t>08:30	Besinnlicher Einstieg</a:t>
            </a:r>
          </a:p>
          <a:p>
            <a:pPr marL="0" marR="0" lvl="0" indent="0" defTabSz="914400" eaLnBrk="1" fontAlgn="auto" latinLnBrk="0" hangingPunct="1">
              <a:lnSpc>
                <a:spcPct val="100000"/>
              </a:lnSpc>
              <a:spcBef>
                <a:spcPts val="0"/>
              </a:spcBef>
              <a:spcAft>
                <a:spcPts val="0"/>
              </a:spcAft>
              <a:buClrTx/>
              <a:buSzTx/>
              <a:buFontTx/>
              <a:buNone/>
              <a:tabLst/>
              <a:defRPr/>
            </a:pPr>
            <a:r>
              <a:rPr lang="de-DE" sz="2000" i="1" dirty="0">
                <a:solidFill>
                  <a:srgbClr val="002060"/>
                </a:solidFill>
              </a:rPr>
              <a:t>	</a:t>
            </a:r>
            <a:r>
              <a:rPr lang="de-DE" sz="2000" i="1" dirty="0" smtClean="0">
                <a:solidFill>
                  <a:srgbClr val="B75E68"/>
                </a:solidFill>
              </a:rPr>
              <a:t>mit Andrea Meier &amp; Paul </a:t>
            </a:r>
            <a:r>
              <a:rPr lang="de-DE" sz="2000" i="1" dirty="0" err="1" smtClean="0">
                <a:solidFill>
                  <a:srgbClr val="B75E68"/>
                </a:solidFill>
              </a:rPr>
              <a:t>Hengartner</a:t>
            </a:r>
            <a:endParaRPr lang="de-DE" sz="2000" i="1" dirty="0" smtClean="0">
              <a:solidFill>
                <a:srgbClr val="B75E68"/>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de-DE" sz="2000" dirty="0" smtClean="0">
                <a:solidFill>
                  <a:srgbClr val="002060"/>
                </a:solidFill>
              </a:rPr>
              <a:t>08:45</a:t>
            </a:r>
            <a:r>
              <a:rPr lang="de-DE" sz="2000" dirty="0" smtClean="0">
                <a:solidFill>
                  <a:srgbClr val="B75E68"/>
                </a:solidFill>
              </a:rPr>
              <a:t> 	</a:t>
            </a:r>
            <a:r>
              <a:rPr lang="de-DE" sz="2000" dirty="0" smtClean="0">
                <a:solidFill>
                  <a:srgbClr val="002060"/>
                </a:solidFill>
              </a:rPr>
              <a:t>Überleitung </a:t>
            </a:r>
          </a:p>
          <a:p>
            <a:pPr marL="0" marR="0" lvl="0" indent="0" defTabSz="914400" eaLnBrk="1" fontAlgn="auto" latinLnBrk="0" hangingPunct="1">
              <a:lnSpc>
                <a:spcPct val="100000"/>
              </a:lnSpc>
              <a:spcBef>
                <a:spcPts val="0"/>
              </a:spcBef>
              <a:spcAft>
                <a:spcPts val="0"/>
              </a:spcAft>
              <a:buClrTx/>
              <a:buSzTx/>
              <a:buFontTx/>
              <a:buNone/>
              <a:tabLst/>
              <a:defRPr/>
            </a:pPr>
            <a:r>
              <a:rPr lang="de-DE" sz="2000" dirty="0" smtClean="0">
                <a:solidFill>
                  <a:srgbClr val="002060"/>
                </a:solidFill>
              </a:rPr>
              <a:t>08:50	Workshop in „Funktionsgruppen“</a:t>
            </a:r>
          </a:p>
          <a:p>
            <a:pPr marL="0" marR="0" lvl="0" indent="0" defTabSz="914400" eaLnBrk="1" fontAlgn="auto" latinLnBrk="0" hangingPunct="1">
              <a:lnSpc>
                <a:spcPct val="100000"/>
              </a:lnSpc>
              <a:spcBef>
                <a:spcPts val="0"/>
              </a:spcBef>
              <a:spcAft>
                <a:spcPts val="600"/>
              </a:spcAft>
              <a:buClrTx/>
              <a:buSzTx/>
              <a:buFontTx/>
              <a:buNone/>
              <a:tabLst/>
              <a:defRPr/>
            </a:pPr>
            <a:r>
              <a:rPr lang="de-DE" sz="2000" dirty="0">
                <a:solidFill>
                  <a:srgbClr val="002060"/>
                </a:solidFill>
              </a:rPr>
              <a:t>	</a:t>
            </a:r>
            <a:r>
              <a:rPr lang="de-DE" sz="2000" i="1" dirty="0" smtClean="0">
                <a:solidFill>
                  <a:srgbClr val="B75E68"/>
                </a:solidFill>
              </a:rPr>
              <a:t>Vertiefung von Rollenfragen</a:t>
            </a:r>
          </a:p>
          <a:p>
            <a:pPr marL="0" marR="0" lvl="0" indent="0" defTabSz="914400" eaLnBrk="1" fontAlgn="auto" latinLnBrk="0" hangingPunct="1">
              <a:lnSpc>
                <a:spcPct val="100000"/>
              </a:lnSpc>
              <a:spcBef>
                <a:spcPts val="0"/>
              </a:spcBef>
              <a:spcAft>
                <a:spcPts val="600"/>
              </a:spcAft>
              <a:buClrTx/>
              <a:buSzTx/>
              <a:buFontTx/>
              <a:buNone/>
              <a:tabLst/>
              <a:defRPr/>
            </a:pPr>
            <a:r>
              <a:rPr lang="de-DE" sz="2000" b="1" dirty="0" smtClean="0">
                <a:solidFill>
                  <a:srgbClr val="002060"/>
                </a:solidFill>
              </a:rPr>
              <a:t>09:45	Pause</a:t>
            </a:r>
          </a:p>
          <a:p>
            <a:pPr marL="0" marR="0" lvl="0" indent="0" defTabSz="914400" eaLnBrk="1" fontAlgn="auto" latinLnBrk="0" hangingPunct="1">
              <a:lnSpc>
                <a:spcPct val="100000"/>
              </a:lnSpc>
              <a:spcBef>
                <a:spcPts val="0"/>
              </a:spcBef>
              <a:spcAft>
                <a:spcPts val="0"/>
              </a:spcAft>
              <a:buClrTx/>
              <a:buSzTx/>
              <a:buFontTx/>
              <a:buNone/>
              <a:tabLst/>
              <a:defRPr/>
            </a:pPr>
            <a:r>
              <a:rPr lang="de-DE" sz="2000" dirty="0" smtClean="0">
                <a:solidFill>
                  <a:srgbClr val="002060"/>
                </a:solidFill>
              </a:rPr>
              <a:t>10:15	Ernten (2)</a:t>
            </a:r>
            <a:r>
              <a:rPr lang="de-DE" sz="2000" dirty="0" smtClean="0">
                <a:solidFill>
                  <a:srgbClr val="B75E68"/>
                </a:solidFill>
              </a:rPr>
              <a:t> - </a:t>
            </a:r>
            <a:r>
              <a:rPr lang="de-DE" sz="2000" i="1" dirty="0" smtClean="0">
                <a:solidFill>
                  <a:srgbClr val="B75E68"/>
                </a:solidFill>
              </a:rPr>
              <a:t>Teilen der 	Rollendiskussionen im Plenum</a:t>
            </a:r>
          </a:p>
          <a:p>
            <a:pPr marL="0" marR="0" lvl="0" indent="0" defTabSz="914400" eaLnBrk="1" fontAlgn="auto" latinLnBrk="0" hangingPunct="1">
              <a:lnSpc>
                <a:spcPct val="100000"/>
              </a:lnSpc>
              <a:spcBef>
                <a:spcPts val="0"/>
              </a:spcBef>
              <a:spcAft>
                <a:spcPts val="0"/>
              </a:spcAft>
              <a:buClrTx/>
              <a:buSzTx/>
              <a:buFontTx/>
              <a:buNone/>
              <a:tabLst/>
              <a:defRPr/>
            </a:pPr>
            <a:r>
              <a:rPr lang="de-DE" sz="2000" dirty="0" smtClean="0">
                <a:solidFill>
                  <a:srgbClr val="002060"/>
                </a:solidFill>
              </a:rPr>
              <a:t>10:45	Workshop in Teams (3)</a:t>
            </a:r>
          </a:p>
          <a:p>
            <a:pPr marL="0" marR="0" lvl="0" indent="0" defTabSz="914400" eaLnBrk="1" fontAlgn="auto" latinLnBrk="0" hangingPunct="1">
              <a:lnSpc>
                <a:spcPct val="100000"/>
              </a:lnSpc>
              <a:spcBef>
                <a:spcPts val="0"/>
              </a:spcBef>
              <a:spcAft>
                <a:spcPts val="0"/>
              </a:spcAft>
              <a:buClrTx/>
              <a:buSzTx/>
              <a:buFontTx/>
              <a:buNone/>
              <a:tabLst/>
              <a:defRPr/>
            </a:pPr>
            <a:r>
              <a:rPr lang="de-DE" sz="2000" dirty="0">
                <a:solidFill>
                  <a:srgbClr val="002060"/>
                </a:solidFill>
              </a:rPr>
              <a:t>	</a:t>
            </a:r>
            <a:r>
              <a:rPr lang="de-DE" sz="2000" i="1" dirty="0" smtClean="0">
                <a:solidFill>
                  <a:srgbClr val="B75E68"/>
                </a:solidFill>
              </a:rPr>
              <a:t>Transfer </a:t>
            </a:r>
            <a:r>
              <a:rPr lang="mr-IN" sz="2000" i="1" dirty="0" smtClean="0">
                <a:solidFill>
                  <a:srgbClr val="B75E68"/>
                </a:solidFill>
              </a:rPr>
              <a:t>–</a:t>
            </a:r>
            <a:r>
              <a:rPr lang="de-DE" sz="2000" i="1" dirty="0" smtClean="0">
                <a:solidFill>
                  <a:srgbClr val="B75E68"/>
                </a:solidFill>
              </a:rPr>
              <a:t> Was nehmen wir mit?</a:t>
            </a:r>
          </a:p>
          <a:p>
            <a:pPr marL="0" marR="0" lvl="0" indent="0" defTabSz="914400" eaLnBrk="1" fontAlgn="auto" latinLnBrk="0" hangingPunct="1">
              <a:lnSpc>
                <a:spcPct val="100000"/>
              </a:lnSpc>
              <a:spcBef>
                <a:spcPts val="0"/>
              </a:spcBef>
              <a:spcAft>
                <a:spcPts val="600"/>
              </a:spcAft>
              <a:buClrTx/>
              <a:buSzTx/>
              <a:buFontTx/>
              <a:buNone/>
              <a:tabLst/>
              <a:defRPr/>
            </a:pPr>
            <a:r>
              <a:rPr lang="de-DE" sz="2000" dirty="0" smtClean="0">
                <a:solidFill>
                  <a:srgbClr val="002060"/>
                </a:solidFill>
              </a:rPr>
              <a:t>11:30	Ernten (3) </a:t>
            </a:r>
            <a:r>
              <a:rPr lang="mr-IN" sz="2000" i="1" dirty="0" smtClean="0">
                <a:solidFill>
                  <a:srgbClr val="B75E68"/>
                </a:solidFill>
              </a:rPr>
              <a:t>–</a:t>
            </a:r>
            <a:r>
              <a:rPr lang="de-DE" sz="2000" i="1" dirty="0" smtClean="0">
                <a:solidFill>
                  <a:srgbClr val="B75E68"/>
                </a:solidFill>
              </a:rPr>
              <a:t> Das nehmen wir mit.</a:t>
            </a:r>
          </a:p>
          <a:p>
            <a:pPr marL="0" marR="0" lvl="0" indent="0" defTabSz="914400" eaLnBrk="1" fontAlgn="auto" latinLnBrk="0" hangingPunct="1">
              <a:lnSpc>
                <a:spcPct val="100000"/>
              </a:lnSpc>
              <a:spcBef>
                <a:spcPts val="0"/>
              </a:spcBef>
              <a:spcAft>
                <a:spcPts val="0"/>
              </a:spcAft>
              <a:buClrTx/>
              <a:buSzTx/>
              <a:buFontTx/>
              <a:buNone/>
              <a:tabLst/>
              <a:defRPr/>
            </a:pPr>
            <a:r>
              <a:rPr lang="de-DE" sz="2000" dirty="0" smtClean="0">
                <a:solidFill>
                  <a:srgbClr val="002060"/>
                </a:solidFill>
              </a:rPr>
              <a:t>11:45	Abschluss der Weiterbildung &amp; Singen</a:t>
            </a:r>
            <a:r>
              <a:rPr lang="de-DE" sz="2000" dirty="0">
                <a:solidFill>
                  <a:srgbClr val="002060"/>
                </a:solidFill>
              </a:rPr>
              <a:t>	</a:t>
            </a:r>
          </a:p>
        </p:txBody>
      </p:sp>
      <p:pic>
        <p:nvPicPr>
          <p:cNvPr id="4" name="Grafik 2"/>
          <p:cNvPicPr/>
          <p:nvPr/>
        </p:nvPicPr>
        <p:blipFill>
          <a:blip r:embed="rId2" cstate="print">
            <a:extLst>
              <a:ext uri="{28A0092B-C50C-407E-A947-70E740481C1C}">
                <a14:useLocalDpi xmlns:a14="http://schemas.microsoft.com/office/drawing/2010/main" val="0"/>
              </a:ext>
            </a:extLst>
          </a:blip>
          <a:stretch>
            <a:fillRect/>
          </a:stretch>
        </p:blipFill>
        <p:spPr>
          <a:xfrm>
            <a:off x="9586211" y="56369"/>
            <a:ext cx="2546414" cy="1033708"/>
          </a:xfrm>
          <a:prstGeom prst="rect">
            <a:avLst/>
          </a:prstGeom>
        </p:spPr>
      </p:pic>
      <p:sp>
        <p:nvSpPr>
          <p:cNvPr id="6" name="Rechteck 5"/>
          <p:cNvSpPr/>
          <p:nvPr/>
        </p:nvSpPr>
        <p:spPr>
          <a:xfrm>
            <a:off x="700645" y="1690688"/>
            <a:ext cx="5284520" cy="5054496"/>
          </a:xfrm>
          <a:prstGeom prst="rect">
            <a:avLst/>
          </a:prstGeom>
          <a:noFill/>
          <a:ln>
            <a:solidFill>
              <a:srgbClr val="B75E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17818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solidFill>
                  <a:srgbClr val="B75E68"/>
                </a:solidFill>
              </a:rPr>
              <a:t>Unterwegs für euch da</a:t>
            </a:r>
            <a:r>
              <a:rPr lang="de-DE" dirty="0" smtClean="0">
                <a:solidFill>
                  <a:srgbClr val="002060"/>
                </a:solidFill>
              </a:rPr>
              <a:t/>
            </a:r>
            <a:br>
              <a:rPr lang="de-DE" dirty="0" smtClean="0">
                <a:solidFill>
                  <a:srgbClr val="002060"/>
                </a:solidFill>
              </a:rPr>
            </a:br>
            <a:r>
              <a:rPr lang="de-DE" dirty="0" smtClean="0">
                <a:solidFill>
                  <a:srgbClr val="002060"/>
                </a:solidFill>
              </a:rPr>
              <a:t>	Die Vorbereitungsgruppe</a:t>
            </a:r>
            <a:endParaRPr lang="de-DE" dirty="0">
              <a:solidFill>
                <a:srgbClr val="002060"/>
              </a:solidFill>
            </a:endParaRPr>
          </a:p>
        </p:txBody>
      </p:sp>
      <p:sp>
        <p:nvSpPr>
          <p:cNvPr id="3" name="Inhaltsplatzhalter 2"/>
          <p:cNvSpPr>
            <a:spLocks noGrp="1"/>
          </p:cNvSpPr>
          <p:nvPr>
            <p:ph idx="1"/>
          </p:nvPr>
        </p:nvSpPr>
        <p:spPr/>
        <p:txBody>
          <a:bodyPr>
            <a:normAutofit/>
          </a:bodyPr>
          <a:lstStyle/>
          <a:p>
            <a:pPr marL="457200" lvl="1" indent="0">
              <a:buNone/>
            </a:pPr>
            <a:endParaRPr lang="de-DE" dirty="0">
              <a:solidFill>
                <a:srgbClr val="B75E68"/>
              </a:solidFill>
            </a:endParaRPr>
          </a:p>
          <a:p>
            <a:pPr lvl="1">
              <a:buFont typeface="Wingdings" charset="2"/>
              <a:buChar char="Ø"/>
            </a:pPr>
            <a:r>
              <a:rPr lang="de-DE" sz="2800" dirty="0" smtClean="0">
                <a:solidFill>
                  <a:srgbClr val="B75E68"/>
                </a:solidFill>
              </a:rPr>
              <a:t> Andrea Meier</a:t>
            </a:r>
          </a:p>
          <a:p>
            <a:pPr lvl="1">
              <a:buFont typeface="Wingdings" charset="2"/>
              <a:buChar char="Ø"/>
            </a:pPr>
            <a:r>
              <a:rPr lang="de-DE" sz="2800" dirty="0">
                <a:solidFill>
                  <a:srgbClr val="B75E68"/>
                </a:solidFill>
              </a:rPr>
              <a:t> </a:t>
            </a:r>
            <a:r>
              <a:rPr lang="de-DE" sz="2800" dirty="0" smtClean="0">
                <a:solidFill>
                  <a:srgbClr val="B75E68"/>
                </a:solidFill>
              </a:rPr>
              <a:t>Paul </a:t>
            </a:r>
            <a:r>
              <a:rPr lang="de-DE" sz="2800" dirty="0" err="1" smtClean="0">
                <a:solidFill>
                  <a:srgbClr val="B75E68"/>
                </a:solidFill>
              </a:rPr>
              <a:t>Hengartner</a:t>
            </a:r>
            <a:endParaRPr lang="de-DE" sz="2800" dirty="0" smtClean="0">
              <a:solidFill>
                <a:srgbClr val="B75E68"/>
              </a:solidFill>
            </a:endParaRPr>
          </a:p>
          <a:p>
            <a:pPr lvl="1">
              <a:buFont typeface="Wingdings" charset="2"/>
              <a:buChar char="Ø"/>
            </a:pPr>
            <a:r>
              <a:rPr lang="de-DE" sz="2800" dirty="0">
                <a:solidFill>
                  <a:srgbClr val="B75E68"/>
                </a:solidFill>
              </a:rPr>
              <a:t> </a:t>
            </a:r>
            <a:r>
              <a:rPr lang="de-DE" sz="2800" dirty="0" smtClean="0">
                <a:solidFill>
                  <a:srgbClr val="B75E68"/>
                </a:solidFill>
              </a:rPr>
              <a:t>Ruedi Heim</a:t>
            </a:r>
          </a:p>
          <a:p>
            <a:pPr lvl="1">
              <a:buFont typeface="Wingdings" charset="2"/>
              <a:buChar char="Ø"/>
            </a:pPr>
            <a:r>
              <a:rPr lang="de-DE" sz="2800" dirty="0">
                <a:solidFill>
                  <a:srgbClr val="B75E68"/>
                </a:solidFill>
              </a:rPr>
              <a:t> </a:t>
            </a:r>
            <a:r>
              <a:rPr lang="de-DE" sz="2800" dirty="0" smtClean="0">
                <a:solidFill>
                  <a:srgbClr val="B75E68"/>
                </a:solidFill>
              </a:rPr>
              <a:t>Esther Kühne</a:t>
            </a:r>
          </a:p>
          <a:p>
            <a:pPr lvl="1">
              <a:buFont typeface="Wingdings" charset="2"/>
              <a:buChar char="Ø"/>
            </a:pPr>
            <a:endParaRPr lang="de-DE" sz="2800" dirty="0">
              <a:solidFill>
                <a:srgbClr val="002060"/>
              </a:solidFill>
            </a:endParaRPr>
          </a:p>
        </p:txBody>
      </p:sp>
    </p:spTree>
    <p:extLst>
      <p:ext uri="{BB962C8B-B14F-4D97-AF65-F5344CB8AC3E}">
        <p14:creationId xmlns:p14="http://schemas.microsoft.com/office/powerpoint/2010/main" val="271072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solidFill>
                  <a:srgbClr val="B75E68"/>
                </a:solidFill>
              </a:rPr>
              <a:t>Im Anschluss für euch</a:t>
            </a:r>
            <a:r>
              <a:rPr lang="de-DE" dirty="0" smtClean="0">
                <a:solidFill>
                  <a:srgbClr val="002060"/>
                </a:solidFill>
              </a:rPr>
              <a:t/>
            </a:r>
            <a:br>
              <a:rPr lang="de-DE" dirty="0" smtClean="0">
                <a:solidFill>
                  <a:srgbClr val="002060"/>
                </a:solidFill>
              </a:rPr>
            </a:br>
            <a:r>
              <a:rPr lang="de-DE" dirty="0" smtClean="0">
                <a:solidFill>
                  <a:srgbClr val="002060"/>
                </a:solidFill>
              </a:rPr>
              <a:t>	„Dokumentationscollage“</a:t>
            </a:r>
            <a:endParaRPr lang="de-DE" dirty="0">
              <a:solidFill>
                <a:srgbClr val="002060"/>
              </a:solidFill>
            </a:endParaRPr>
          </a:p>
        </p:txBody>
      </p:sp>
      <p:sp>
        <p:nvSpPr>
          <p:cNvPr id="3" name="Inhaltsplatzhalter 2"/>
          <p:cNvSpPr>
            <a:spLocks noGrp="1"/>
          </p:cNvSpPr>
          <p:nvPr>
            <p:ph idx="1"/>
          </p:nvPr>
        </p:nvSpPr>
        <p:spPr/>
        <p:txBody>
          <a:bodyPr>
            <a:normAutofit/>
          </a:bodyPr>
          <a:lstStyle/>
          <a:p>
            <a:pPr marL="0" indent="0">
              <a:buNone/>
            </a:pPr>
            <a:endParaRPr lang="de-DE" dirty="0" smtClean="0">
              <a:solidFill>
                <a:srgbClr val="0070C0"/>
              </a:solidFill>
            </a:endParaRPr>
          </a:p>
          <a:p>
            <a:pPr lvl="1"/>
            <a:r>
              <a:rPr lang="de-DE" sz="2800" dirty="0" smtClean="0">
                <a:solidFill>
                  <a:srgbClr val="002060"/>
                </a:solidFill>
              </a:rPr>
              <a:t>Referate </a:t>
            </a:r>
          </a:p>
          <a:p>
            <a:pPr lvl="1"/>
            <a:r>
              <a:rPr lang="de-DE" sz="2800" dirty="0" smtClean="0">
                <a:solidFill>
                  <a:srgbClr val="002060"/>
                </a:solidFill>
              </a:rPr>
              <a:t>Arbeits-/</a:t>
            </a:r>
            <a:r>
              <a:rPr lang="de-DE" sz="2800" dirty="0" err="1" smtClean="0">
                <a:solidFill>
                  <a:srgbClr val="002060"/>
                </a:solidFill>
              </a:rPr>
              <a:t>Workshopaufträge</a:t>
            </a:r>
            <a:endParaRPr lang="de-DE" sz="2800" dirty="0" smtClean="0">
              <a:solidFill>
                <a:srgbClr val="002060"/>
              </a:solidFill>
            </a:endParaRPr>
          </a:p>
          <a:p>
            <a:pPr lvl="1"/>
            <a:r>
              <a:rPr lang="de-DE" sz="2800" dirty="0" smtClean="0">
                <a:solidFill>
                  <a:srgbClr val="002060"/>
                </a:solidFill>
              </a:rPr>
              <a:t>Journalistischer Bericht für Pfarrblatt</a:t>
            </a:r>
          </a:p>
          <a:p>
            <a:pPr lvl="1"/>
            <a:r>
              <a:rPr lang="de-DE" sz="2800" dirty="0" smtClean="0">
                <a:solidFill>
                  <a:srgbClr val="002060"/>
                </a:solidFill>
              </a:rPr>
              <a:t>Fotoprotokoll mit Resultat- und Ausstellungsplakaten</a:t>
            </a:r>
          </a:p>
          <a:p>
            <a:pPr lvl="1"/>
            <a:endParaRPr lang="de-DE" sz="2800" dirty="0">
              <a:solidFill>
                <a:srgbClr val="002060"/>
              </a:solidFill>
            </a:endParaRPr>
          </a:p>
          <a:p>
            <a:pPr lvl="1">
              <a:buFont typeface="Wingdings" charset="2"/>
              <a:buChar char="Ø"/>
            </a:pPr>
            <a:r>
              <a:rPr lang="de-DE" sz="2800" dirty="0" smtClean="0">
                <a:solidFill>
                  <a:srgbClr val="B75E68"/>
                </a:solidFill>
              </a:rPr>
              <a:t> Karl Rechsteiner</a:t>
            </a:r>
          </a:p>
        </p:txBody>
      </p:sp>
    </p:spTree>
    <p:extLst>
      <p:ext uri="{BB962C8B-B14F-4D97-AF65-F5344CB8AC3E}">
        <p14:creationId xmlns:p14="http://schemas.microsoft.com/office/powerpoint/2010/main" val="388545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524000" y="5133955"/>
            <a:ext cx="9144000" cy="1655762"/>
          </a:xfrm>
        </p:spPr>
        <p:txBody>
          <a:bodyPr/>
          <a:lstStyle/>
          <a:p>
            <a:r>
              <a:rPr lang="de-CH" sz="3200" b="1" dirty="0">
                <a:solidFill>
                  <a:srgbClr val="002060"/>
                </a:solidFill>
              </a:rPr>
              <a:t>Pastoralraum-Weiterbildung 2018</a:t>
            </a:r>
            <a:endParaRPr lang="de-DE" sz="3200" dirty="0">
              <a:solidFill>
                <a:srgbClr val="002060"/>
              </a:solidFill>
            </a:endParaRPr>
          </a:p>
          <a:p>
            <a:endParaRPr lang="de-DE" dirty="0"/>
          </a:p>
        </p:txBody>
      </p:sp>
      <p:pic>
        <p:nvPicPr>
          <p:cNvPr id="4" name="Bild 3"/>
          <p:cNvPicPr/>
          <p:nvPr/>
        </p:nvPicPr>
        <p:blipFill>
          <a:blip r:embed="rId2"/>
          <a:stretch>
            <a:fillRect/>
          </a:stretch>
        </p:blipFill>
        <p:spPr>
          <a:xfrm>
            <a:off x="1424370" y="675969"/>
            <a:ext cx="5756910" cy="4033520"/>
          </a:xfrm>
          <a:prstGeom prst="rect">
            <a:avLst/>
          </a:prstGeom>
        </p:spPr>
      </p:pic>
      <p:pic>
        <p:nvPicPr>
          <p:cNvPr id="5" name="Grafik 2"/>
          <p:cNvPicPr/>
          <p:nvPr/>
        </p:nvPicPr>
        <p:blipFill>
          <a:blip r:embed="rId3" cstate="print">
            <a:extLst>
              <a:ext uri="{28A0092B-C50C-407E-A947-70E740481C1C}">
                <a14:useLocalDpi xmlns:a14="http://schemas.microsoft.com/office/drawing/2010/main" val="0"/>
              </a:ext>
            </a:extLst>
          </a:blip>
          <a:stretch>
            <a:fillRect/>
          </a:stretch>
        </p:blipFill>
        <p:spPr>
          <a:xfrm>
            <a:off x="8149654" y="819396"/>
            <a:ext cx="3397885" cy="1371600"/>
          </a:xfrm>
          <a:prstGeom prst="rect">
            <a:avLst/>
          </a:prstGeom>
        </p:spPr>
      </p:pic>
    </p:spTree>
    <p:extLst>
      <p:ext uri="{BB962C8B-B14F-4D97-AF65-F5344CB8AC3E}">
        <p14:creationId xmlns:p14="http://schemas.microsoft.com/office/powerpoint/2010/main" val="1942013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1201</Words>
  <Application>Microsoft Macintosh PowerPoint</Application>
  <PresentationFormat>Breitbild</PresentationFormat>
  <Paragraphs>247</Paragraphs>
  <Slides>31</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31</vt:i4>
      </vt:variant>
    </vt:vector>
  </HeadingPairs>
  <TitlesOfParts>
    <vt:vector size="37" baseType="lpstr">
      <vt:lpstr>Arial</vt:lpstr>
      <vt:lpstr>Calibri</vt:lpstr>
      <vt:lpstr>Calibri Light</vt:lpstr>
      <vt:lpstr>Mangal</vt:lpstr>
      <vt:lpstr>Wingdings</vt:lpstr>
      <vt:lpstr>Office-Design</vt:lpstr>
      <vt:lpstr>PowerPoint-Präsentation</vt:lpstr>
      <vt:lpstr>PowerPoint-Präsentation</vt:lpstr>
      <vt:lpstr>Dienstag, 11. September  eintauchen</vt:lpstr>
      <vt:lpstr>PowerPoint-Präsentation</vt:lpstr>
      <vt:lpstr>Mittwoch, 12. September  voneinander lernen</vt:lpstr>
      <vt:lpstr>Donnerstag, 13. September  sammeln &amp; verbinden</vt:lpstr>
      <vt:lpstr>Unterwegs für euch da  Die Vorbereitungsgruppe</vt:lpstr>
      <vt:lpstr>Im Anschluss für euch  „Dokumentationscollage“</vt:lpstr>
      <vt:lpstr>PowerPoint-Präsentation</vt:lpstr>
      <vt:lpstr>Maria Blittersdorf   Stationen</vt:lpstr>
      <vt:lpstr>11:00 – 11:30   Bewusstmachen von Widerständen</vt:lpstr>
      <vt:lpstr>Rahel El-Maawi  Stationen</vt:lpstr>
      <vt:lpstr>14:30 – 15:30 (1/3)  Kollektives Wissen aktivieren</vt:lpstr>
      <vt:lpstr>14:30 – 15:30 (2/3)  Die Forschungsfragen</vt:lpstr>
      <vt:lpstr>14:30 – 15:30 (3/3)  Einsammeln</vt:lpstr>
      <vt:lpstr>Wir forschen „im Feld“  Heranführen</vt:lpstr>
      <vt:lpstr>PowerPoint-Präsentation</vt:lpstr>
      <vt:lpstr>PowerPoint-Präsentation</vt:lpstr>
      <vt:lpstr>PowerPoint-Präsentation</vt:lpstr>
      <vt:lpstr>PowerPoint-Präsentation</vt:lpstr>
      <vt:lpstr>PowerPoint-Präsentation</vt:lpstr>
      <vt:lpstr>Bundesamt für Energie</vt:lpstr>
      <vt:lpstr>Bundesamt für Informatik und Telekommunikation</vt:lpstr>
      <vt:lpstr>PowerPoint-Präsentation</vt:lpstr>
      <vt:lpstr>PowerPoint-Präsentation</vt:lpstr>
      <vt:lpstr>Mittwoch, 12. September  voneinander lernen</vt:lpstr>
      <vt:lpstr>Donnerstag, 13. September  sammeln &amp; verbinden</vt:lpstr>
      <vt:lpstr>Wer ist wo?</vt:lpstr>
      <vt:lpstr>PowerPoint-Präsentation</vt:lpstr>
      <vt:lpstr>PowerPoint-Präsentation</vt:lpstr>
      <vt:lpstr>PowerPoint-Präsentation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Esther Kühne</dc:creator>
  <cp:lastModifiedBy>Esther Kühne</cp:lastModifiedBy>
  <cp:revision>80</cp:revision>
  <cp:lastPrinted>2018-09-02T14:07:04Z</cp:lastPrinted>
  <dcterms:created xsi:type="dcterms:W3CDTF">2018-09-02T13:01:45Z</dcterms:created>
  <dcterms:modified xsi:type="dcterms:W3CDTF">2018-09-12T11:19:30Z</dcterms:modified>
</cp:coreProperties>
</file>